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Poppins Medium" charset="1" panose="00000600000000000000"/>
      <p:regular r:id="rId19"/>
    </p:embeddedFont>
    <p:embeddedFont>
      <p:font typeface="Poppins Semi-Bold" charset="1" panose="00000700000000000000"/>
      <p:regular r:id="rId20"/>
    </p:embeddedFont>
    <p:embeddedFont>
      <p:font typeface="Poppins Light" charset="1" panose="00000400000000000000"/>
      <p:regular r:id="rId21"/>
    </p:embeddedFont>
    <p:embeddedFont>
      <p:font typeface="Poppins Bold" charset="1" panose="000008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jpeg>
</file>

<file path=ppt/media/image2.pn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4.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true" rot="0">
            <a:off x="12005738" y="2260462"/>
            <a:ext cx="7641615" cy="5845836"/>
          </a:xfrm>
          <a:custGeom>
            <a:avLst/>
            <a:gdLst/>
            <a:ahLst/>
            <a:cxnLst/>
            <a:rect r="r" b="b" t="t" l="l"/>
            <a:pathLst>
              <a:path h="5845836" w="7641615">
                <a:moveTo>
                  <a:pt x="7641616" y="5845836"/>
                </a:moveTo>
                <a:lnTo>
                  <a:pt x="0" y="5845836"/>
                </a:lnTo>
                <a:lnTo>
                  <a:pt x="0" y="0"/>
                </a:lnTo>
                <a:lnTo>
                  <a:pt x="7641616" y="0"/>
                </a:lnTo>
                <a:lnTo>
                  <a:pt x="7641616" y="5845836"/>
                </a:lnTo>
                <a:close/>
              </a:path>
            </a:pathLst>
          </a:custGeom>
          <a:blipFill>
            <a:blip r:embed="rId2"/>
            <a:stretch>
              <a:fillRect l="0" t="0" r="0" b="0"/>
            </a:stretch>
          </a:blipFill>
        </p:spPr>
      </p:sp>
      <p:grpSp>
        <p:nvGrpSpPr>
          <p:cNvPr name="Group 3" id="3"/>
          <p:cNvGrpSpPr/>
          <p:nvPr/>
        </p:nvGrpSpPr>
        <p:grpSpPr>
          <a:xfrm rot="0">
            <a:off x="1455106" y="1915022"/>
            <a:ext cx="11414293" cy="6705966"/>
            <a:chOff x="0" y="0"/>
            <a:chExt cx="15219057" cy="8941289"/>
          </a:xfrm>
        </p:grpSpPr>
        <p:sp>
          <p:nvSpPr>
            <p:cNvPr name="TextBox 4" id="4"/>
            <p:cNvSpPr txBox="true"/>
            <p:nvPr/>
          </p:nvSpPr>
          <p:spPr>
            <a:xfrm rot="0">
              <a:off x="0" y="-28575"/>
              <a:ext cx="4952374" cy="638175"/>
            </a:xfrm>
            <a:prstGeom prst="rect">
              <a:avLst/>
            </a:prstGeom>
          </p:spPr>
          <p:txBody>
            <a:bodyPr anchor="t" rtlCol="false" tIns="0" lIns="0" bIns="0" rIns="0">
              <a:spAutoFit/>
            </a:bodyPr>
            <a:lstStyle/>
            <a:p>
              <a:pPr algn="l">
                <a:lnSpc>
                  <a:spcPts val="3600"/>
                </a:lnSpc>
              </a:pPr>
              <a:r>
                <a:rPr lang="en-US" sz="3000" b="true">
                  <a:solidFill>
                    <a:srgbClr val="10B5BF"/>
                  </a:solidFill>
                  <a:latin typeface="Poppins Medium"/>
                  <a:ea typeface="Poppins Medium"/>
                  <a:cs typeface="Poppins Medium"/>
                  <a:sym typeface="Poppins Medium"/>
                </a:rPr>
                <a:t>SPAR X</a:t>
              </a:r>
            </a:p>
          </p:txBody>
        </p:sp>
        <p:sp>
          <p:nvSpPr>
            <p:cNvPr name="TextBox 5" id="5"/>
            <p:cNvSpPr txBox="true"/>
            <p:nvPr/>
          </p:nvSpPr>
          <p:spPr>
            <a:xfrm rot="0">
              <a:off x="0" y="1890381"/>
              <a:ext cx="15219057" cy="5767493"/>
            </a:xfrm>
            <a:prstGeom prst="rect">
              <a:avLst/>
            </a:prstGeom>
          </p:spPr>
          <p:txBody>
            <a:bodyPr anchor="t" rtlCol="false" tIns="0" lIns="0" bIns="0" rIns="0">
              <a:spAutoFit/>
            </a:bodyPr>
            <a:lstStyle/>
            <a:p>
              <a:pPr algn="l">
                <a:lnSpc>
                  <a:spcPts val="8359"/>
                </a:lnSpc>
              </a:pPr>
              <a:r>
                <a:rPr lang="en-US" sz="7599" b="true">
                  <a:solidFill>
                    <a:srgbClr val="FFFFFF"/>
                  </a:solidFill>
                  <a:latin typeface="Poppins Semi-Bold"/>
                  <a:ea typeface="Poppins Semi-Bold"/>
                  <a:cs typeface="Poppins Semi-Bold"/>
                  <a:sym typeface="Poppins Semi-Bold"/>
                </a:rPr>
                <a:t>SISTEM SMART PARKING DENGAN KEAMANAN MULTI VARIABEL</a:t>
              </a:r>
            </a:p>
          </p:txBody>
        </p:sp>
        <p:sp>
          <p:nvSpPr>
            <p:cNvPr name="TextBox 6" id="6"/>
            <p:cNvSpPr txBox="true"/>
            <p:nvPr/>
          </p:nvSpPr>
          <p:spPr>
            <a:xfrm rot="0">
              <a:off x="0" y="8291684"/>
              <a:ext cx="15219057" cy="651298"/>
            </a:xfrm>
            <a:prstGeom prst="rect">
              <a:avLst/>
            </a:prstGeom>
          </p:spPr>
          <p:txBody>
            <a:bodyPr anchor="t" rtlCol="false" tIns="0" lIns="0" bIns="0" rIns="0">
              <a:spAutoFit/>
            </a:bodyPr>
            <a:lstStyle/>
            <a:p>
              <a:pPr algn="l">
                <a:lnSpc>
                  <a:spcPts val="3919"/>
                </a:lnSpc>
              </a:pPr>
              <a:r>
                <a:rPr lang="en-US" sz="2799" spc="55" b="true">
                  <a:solidFill>
                    <a:srgbClr val="FFFFFF"/>
                  </a:solidFill>
                  <a:latin typeface="Poppins Medium"/>
                  <a:ea typeface="Poppins Medium"/>
                  <a:cs typeface="Poppins Medium"/>
                  <a:sym typeface="Poppins Medium"/>
                </a:rPr>
                <a:t>Apa itu dan mengapa kami membuat ini?</a:t>
              </a:r>
            </a:p>
          </p:txBody>
        </p:sp>
      </p:grpSp>
      <p:sp>
        <p:nvSpPr>
          <p:cNvPr name="Freeform 7" id="7"/>
          <p:cNvSpPr/>
          <p:nvPr/>
        </p:nvSpPr>
        <p:spPr>
          <a:xfrm flipH="false" flipV="false" rot="0">
            <a:off x="8120896" y="-716402"/>
            <a:ext cx="3586584" cy="2976864"/>
          </a:xfrm>
          <a:custGeom>
            <a:avLst/>
            <a:gdLst/>
            <a:ahLst/>
            <a:cxnLst/>
            <a:rect r="r" b="b" t="t" l="l"/>
            <a:pathLst>
              <a:path h="2976864" w="3586584">
                <a:moveTo>
                  <a:pt x="0" y="0"/>
                </a:moveTo>
                <a:lnTo>
                  <a:pt x="3586583" y="0"/>
                </a:lnTo>
                <a:lnTo>
                  <a:pt x="3586583" y="2976864"/>
                </a:lnTo>
                <a:lnTo>
                  <a:pt x="0" y="2976864"/>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2289811" y="1794046"/>
            <a:ext cx="13708378" cy="7705251"/>
          </a:xfrm>
          <a:custGeom>
            <a:avLst/>
            <a:gdLst/>
            <a:ahLst/>
            <a:cxnLst/>
            <a:rect r="r" b="b" t="t" l="l"/>
            <a:pathLst>
              <a:path h="7705251" w="13708378">
                <a:moveTo>
                  <a:pt x="0" y="0"/>
                </a:moveTo>
                <a:lnTo>
                  <a:pt x="13708378" y="0"/>
                </a:lnTo>
                <a:lnTo>
                  <a:pt x="13708378" y="7705251"/>
                </a:lnTo>
                <a:lnTo>
                  <a:pt x="0" y="7705251"/>
                </a:lnTo>
                <a:lnTo>
                  <a:pt x="0" y="0"/>
                </a:lnTo>
                <a:close/>
              </a:path>
            </a:pathLst>
          </a:custGeom>
          <a:blipFill>
            <a:blip r:embed="rId2"/>
            <a:stretch>
              <a:fillRect l="0" t="0" r="0" b="0"/>
            </a:stretch>
          </a:blipFill>
        </p:spPr>
      </p:sp>
      <p:sp>
        <p:nvSpPr>
          <p:cNvPr name="TextBox 3" id="3"/>
          <p:cNvSpPr txBox="true"/>
          <p:nvPr/>
        </p:nvSpPr>
        <p:spPr>
          <a:xfrm rot="0">
            <a:off x="2864774" y="433387"/>
            <a:ext cx="12558452" cy="1123950"/>
          </a:xfrm>
          <a:prstGeom prst="rect">
            <a:avLst/>
          </a:prstGeom>
        </p:spPr>
        <p:txBody>
          <a:bodyPr anchor="t" rtlCol="false" tIns="0" lIns="0" bIns="0" rIns="0">
            <a:spAutoFit/>
          </a:bodyPr>
          <a:lstStyle/>
          <a:p>
            <a:pPr algn="l">
              <a:lnSpc>
                <a:spcPts val="8400"/>
              </a:lnSpc>
            </a:pPr>
            <a:r>
              <a:rPr lang="en-US" sz="7000" b="true">
                <a:solidFill>
                  <a:srgbClr val="FFFFFF"/>
                </a:solidFill>
                <a:latin typeface="Poppins Semi-Bold"/>
                <a:ea typeface="Poppins Semi-Bold"/>
                <a:cs typeface="Poppins Semi-Bold"/>
                <a:sym typeface="Poppins Semi-Bold"/>
              </a:rPr>
              <a:t>SAMPEL DESAIN PETA PARKIR</a:t>
            </a:r>
          </a:p>
        </p:txBody>
      </p:sp>
    </p:spTree>
  </p:cSld>
  <p:clrMapOvr>
    <a:masterClrMapping/>
  </p:clrMapOvr>
  <p:transition spd="fast">
    <p:fade/>
  </p:transition>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3502124" y="2263693"/>
            <a:ext cx="11283752" cy="7325036"/>
          </a:xfrm>
          <a:custGeom>
            <a:avLst/>
            <a:gdLst/>
            <a:ahLst/>
            <a:cxnLst/>
            <a:rect r="r" b="b" t="t" l="l"/>
            <a:pathLst>
              <a:path h="7325036" w="11283752">
                <a:moveTo>
                  <a:pt x="0" y="0"/>
                </a:moveTo>
                <a:lnTo>
                  <a:pt x="11283752" y="0"/>
                </a:lnTo>
                <a:lnTo>
                  <a:pt x="11283752" y="7325036"/>
                </a:lnTo>
                <a:lnTo>
                  <a:pt x="0" y="7325036"/>
                </a:lnTo>
                <a:lnTo>
                  <a:pt x="0" y="0"/>
                </a:lnTo>
                <a:close/>
              </a:path>
            </a:pathLst>
          </a:custGeom>
          <a:blipFill>
            <a:blip r:embed="rId2"/>
            <a:stretch>
              <a:fillRect l="0" t="0" r="0" b="0"/>
            </a:stretch>
          </a:blipFill>
        </p:spPr>
      </p:sp>
      <p:sp>
        <p:nvSpPr>
          <p:cNvPr name="TextBox 3" id="3"/>
          <p:cNvSpPr txBox="true"/>
          <p:nvPr/>
        </p:nvSpPr>
        <p:spPr>
          <a:xfrm rot="0">
            <a:off x="1583844" y="581025"/>
            <a:ext cx="15120312" cy="847725"/>
          </a:xfrm>
          <a:prstGeom prst="rect">
            <a:avLst/>
          </a:prstGeom>
        </p:spPr>
        <p:txBody>
          <a:bodyPr anchor="t" rtlCol="false" tIns="0" lIns="0" bIns="0" rIns="0">
            <a:spAutoFit/>
          </a:bodyPr>
          <a:lstStyle/>
          <a:p>
            <a:pPr algn="ctr" marL="0" indent="0" lvl="0">
              <a:lnSpc>
                <a:spcPts val="6330"/>
              </a:lnSpc>
              <a:spcBef>
                <a:spcPct val="0"/>
              </a:spcBef>
            </a:pPr>
            <a:r>
              <a:rPr lang="en-US" b="true" sz="5275">
                <a:solidFill>
                  <a:srgbClr val="FFFFFF"/>
                </a:solidFill>
                <a:latin typeface="Poppins Semi-Bold"/>
                <a:ea typeface="Poppins Semi-Bold"/>
                <a:cs typeface="Poppins Semi-Bold"/>
                <a:sym typeface="Poppins Semi-Bold"/>
              </a:rPr>
              <a:t>Desain UI/UX pada sistem</a:t>
            </a:r>
          </a:p>
        </p:txBody>
      </p:sp>
    </p:spTree>
  </p:cSld>
  <p:clrMapOvr>
    <a:masterClrMapping/>
  </p:clrMapOvr>
  <p:transition spd="fast">
    <p:fade/>
  </p:transition>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39388" y="4814863"/>
            <a:ext cx="10336162" cy="3828138"/>
            <a:chOff x="0" y="0"/>
            <a:chExt cx="13781550" cy="5104183"/>
          </a:xfrm>
        </p:grpSpPr>
        <p:sp>
          <p:nvSpPr>
            <p:cNvPr name="TextBox 3" id="3"/>
            <p:cNvSpPr txBox="true"/>
            <p:nvPr/>
          </p:nvSpPr>
          <p:spPr>
            <a:xfrm rot="0">
              <a:off x="0" y="4643808"/>
              <a:ext cx="13781550" cy="460375"/>
            </a:xfrm>
            <a:prstGeom prst="rect">
              <a:avLst/>
            </a:prstGeom>
          </p:spPr>
          <p:txBody>
            <a:bodyPr anchor="t" rtlCol="false" tIns="0" lIns="0" bIns="0" rIns="0">
              <a:spAutoFit/>
            </a:bodyPr>
            <a:lstStyle/>
            <a:p>
              <a:pPr algn="l">
                <a:lnSpc>
                  <a:spcPts val="2610"/>
                </a:lnSpc>
              </a:pPr>
              <a:r>
                <a:rPr lang="en-US" sz="2175" b="true">
                  <a:solidFill>
                    <a:srgbClr val="10B5BF"/>
                  </a:solidFill>
                  <a:latin typeface="Poppins Medium"/>
                  <a:ea typeface="Poppins Medium"/>
                  <a:cs typeface="Poppins Medium"/>
                  <a:sym typeface="Poppins Medium"/>
                </a:rPr>
                <a:t>Kirimkan kepada kami! Semoga Anda mempelajari sesuatu yang baru.</a:t>
              </a:r>
            </a:p>
          </p:txBody>
        </p:sp>
        <p:sp>
          <p:nvSpPr>
            <p:cNvPr name="TextBox 4" id="4"/>
            <p:cNvSpPr txBox="true"/>
            <p:nvPr/>
          </p:nvSpPr>
          <p:spPr>
            <a:xfrm rot="0">
              <a:off x="0" y="-85725"/>
              <a:ext cx="13781550" cy="3743325"/>
            </a:xfrm>
            <a:prstGeom prst="rect">
              <a:avLst/>
            </a:prstGeom>
          </p:spPr>
          <p:txBody>
            <a:bodyPr anchor="t" rtlCol="false" tIns="0" lIns="0" bIns="0" rIns="0">
              <a:spAutoFit/>
            </a:bodyPr>
            <a:lstStyle/>
            <a:p>
              <a:pPr algn="l">
                <a:lnSpc>
                  <a:spcPts val="10800"/>
                </a:lnSpc>
              </a:pPr>
              <a:r>
                <a:rPr lang="en-US" sz="9000" b="true">
                  <a:solidFill>
                    <a:srgbClr val="FFFFFF"/>
                  </a:solidFill>
                  <a:latin typeface="Poppins Semi-Bold"/>
                  <a:ea typeface="Poppins Semi-Bold"/>
                  <a:cs typeface="Poppins Semi-Bold"/>
                  <a:sym typeface="Poppins Semi-Bold"/>
                </a:rPr>
                <a:t>Ada pertanyaan?</a:t>
              </a:r>
            </a:p>
          </p:txBody>
        </p:sp>
      </p:grpSp>
      <p:sp>
        <p:nvSpPr>
          <p:cNvPr name="Freeform 5" id="5"/>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6" id="6"/>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3"/>
            <a:stretch>
              <a:fillRect l="0" t="0" r="0" b="0"/>
            </a:stretch>
          </a:blipFill>
        </p:spPr>
      </p:sp>
    </p:spTree>
  </p:cSld>
  <p:clrMapOvr>
    <a:masterClrMapping/>
  </p:clrMapOvr>
  <p:transition spd="fast">
    <p:fade/>
  </p:transition>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1639388" y="6100738"/>
            <a:ext cx="10336162" cy="1457325"/>
          </a:xfrm>
          <a:prstGeom prst="rect">
            <a:avLst/>
          </a:prstGeom>
        </p:spPr>
        <p:txBody>
          <a:bodyPr anchor="t" rtlCol="false" tIns="0" lIns="0" bIns="0" rIns="0">
            <a:spAutoFit/>
          </a:bodyPr>
          <a:lstStyle/>
          <a:p>
            <a:pPr algn="l">
              <a:lnSpc>
                <a:spcPts val="10800"/>
              </a:lnSpc>
            </a:pPr>
            <a:r>
              <a:rPr lang="en-US" sz="9000" b="true">
                <a:solidFill>
                  <a:srgbClr val="FFFFFF"/>
                </a:solidFill>
                <a:latin typeface="Poppins Semi-Bold"/>
                <a:ea typeface="Poppins Semi-Bold"/>
                <a:cs typeface="Poppins Semi-Bold"/>
                <a:sym typeface="Poppins Semi-Bold"/>
              </a:rPr>
              <a:t>Terima Kasih</a:t>
            </a:r>
          </a:p>
        </p:txBody>
      </p:sp>
      <p:sp>
        <p:nvSpPr>
          <p:cNvPr name="Freeform 3" id="3"/>
          <p:cNvSpPr/>
          <p:nvPr/>
        </p:nvSpPr>
        <p:spPr>
          <a:xfrm flipH="false" flipV="false" rot="0">
            <a:off x="9144000" y="-1400753"/>
            <a:ext cx="7160084" cy="5477464"/>
          </a:xfrm>
          <a:custGeom>
            <a:avLst/>
            <a:gdLst/>
            <a:ahLst/>
            <a:cxnLst/>
            <a:rect r="r" b="b" t="t" l="l"/>
            <a:pathLst>
              <a:path h="5477464" w="7160084">
                <a:moveTo>
                  <a:pt x="0" y="0"/>
                </a:moveTo>
                <a:lnTo>
                  <a:pt x="7160084" y="0"/>
                </a:lnTo>
                <a:lnTo>
                  <a:pt x="7160084" y="5477464"/>
                </a:lnTo>
                <a:lnTo>
                  <a:pt x="0" y="5477464"/>
                </a:lnTo>
                <a:lnTo>
                  <a:pt x="0" y="0"/>
                </a:lnTo>
                <a:close/>
              </a:path>
            </a:pathLst>
          </a:custGeom>
          <a:blipFill>
            <a:blip r:embed="rId2"/>
            <a:stretch>
              <a:fillRect l="0" t="0" r="0" b="0"/>
            </a:stretch>
          </a:blipFill>
        </p:spPr>
      </p:sp>
      <p:sp>
        <p:nvSpPr>
          <p:cNvPr name="Freeform 4" id="4"/>
          <p:cNvSpPr/>
          <p:nvPr/>
        </p:nvSpPr>
        <p:spPr>
          <a:xfrm flipH="true" flipV="false" rot="-7698346">
            <a:off x="14309952" y="2598981"/>
            <a:ext cx="2866797" cy="2955461"/>
          </a:xfrm>
          <a:custGeom>
            <a:avLst/>
            <a:gdLst/>
            <a:ahLst/>
            <a:cxnLst/>
            <a:rect r="r" b="b" t="t" l="l"/>
            <a:pathLst>
              <a:path h="2955461" w="2866797">
                <a:moveTo>
                  <a:pt x="2866796" y="0"/>
                </a:moveTo>
                <a:lnTo>
                  <a:pt x="0" y="0"/>
                </a:lnTo>
                <a:lnTo>
                  <a:pt x="0" y="2955460"/>
                </a:lnTo>
                <a:lnTo>
                  <a:pt x="2866796" y="2955460"/>
                </a:lnTo>
                <a:lnTo>
                  <a:pt x="2866796"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0">
            <a:off x="-1785313" y="7450395"/>
            <a:ext cx="4024687" cy="4528480"/>
          </a:xfrm>
          <a:custGeom>
            <a:avLst/>
            <a:gdLst/>
            <a:ahLst/>
            <a:cxnLst/>
            <a:rect r="r" b="b" t="t" l="l"/>
            <a:pathLst>
              <a:path h="4528480" w="4024687">
                <a:moveTo>
                  <a:pt x="4024687" y="0"/>
                </a:moveTo>
                <a:lnTo>
                  <a:pt x="0" y="0"/>
                </a:lnTo>
                <a:lnTo>
                  <a:pt x="0" y="4528480"/>
                </a:lnTo>
                <a:lnTo>
                  <a:pt x="4024687" y="4528480"/>
                </a:lnTo>
                <a:lnTo>
                  <a:pt x="4024687" y="0"/>
                </a:lnTo>
                <a:close/>
              </a:path>
            </a:pathLst>
          </a:custGeom>
          <a:blipFill>
            <a:blip r:embed="rId2"/>
            <a:stretch>
              <a:fillRect l="0" t="0" r="0" b="0"/>
            </a:stretch>
          </a:blipFill>
        </p:spPr>
      </p:sp>
      <p:sp>
        <p:nvSpPr>
          <p:cNvPr name="TextBox 3" id="3"/>
          <p:cNvSpPr txBox="true"/>
          <p:nvPr/>
        </p:nvSpPr>
        <p:spPr>
          <a:xfrm rot="0">
            <a:off x="5994920" y="981075"/>
            <a:ext cx="6298161" cy="1495425"/>
          </a:xfrm>
          <a:prstGeom prst="rect">
            <a:avLst/>
          </a:prstGeom>
        </p:spPr>
        <p:txBody>
          <a:bodyPr anchor="t" rtlCol="false" tIns="0" lIns="0" bIns="0" rIns="0">
            <a:spAutoFit/>
          </a:bodyPr>
          <a:lstStyle/>
          <a:p>
            <a:pPr algn="l">
              <a:lnSpc>
                <a:spcPts val="6000"/>
              </a:lnSpc>
            </a:pPr>
            <a:r>
              <a:rPr lang="en-US" sz="5000" b="true">
                <a:solidFill>
                  <a:srgbClr val="FFFFFF"/>
                </a:solidFill>
                <a:latin typeface="Poppins Semi-Bold"/>
                <a:ea typeface="Poppins Semi-Bold"/>
                <a:cs typeface="Poppins Semi-Bold"/>
                <a:sym typeface="Poppins Semi-Bold"/>
              </a:rPr>
              <a:t>Anggota Kelompok</a:t>
            </a:r>
          </a:p>
          <a:p>
            <a:pPr algn="l">
              <a:lnSpc>
                <a:spcPts val="5400"/>
              </a:lnSpc>
            </a:pPr>
          </a:p>
        </p:txBody>
      </p:sp>
      <p:sp>
        <p:nvSpPr>
          <p:cNvPr name="TextBox 4" id="4"/>
          <p:cNvSpPr txBox="true"/>
          <p:nvPr/>
        </p:nvSpPr>
        <p:spPr>
          <a:xfrm rot="0">
            <a:off x="6186337" y="2371725"/>
            <a:ext cx="5915327" cy="635000"/>
          </a:xfrm>
          <a:prstGeom prst="rect">
            <a:avLst/>
          </a:prstGeom>
        </p:spPr>
        <p:txBody>
          <a:bodyPr anchor="t" rtlCol="false" tIns="0" lIns="0" bIns="0" rIns="0">
            <a:spAutoFit/>
          </a:bodyPr>
          <a:lstStyle/>
          <a:p>
            <a:pPr algn="l">
              <a:lnSpc>
                <a:spcPts val="4900"/>
              </a:lnSpc>
            </a:pPr>
            <a:r>
              <a:rPr lang="en-US" sz="3500">
                <a:solidFill>
                  <a:srgbClr val="FFFFFF"/>
                </a:solidFill>
                <a:latin typeface="Poppins Light"/>
                <a:ea typeface="Poppins Light"/>
                <a:cs typeface="Poppins Light"/>
                <a:sym typeface="Poppins Light"/>
              </a:rPr>
              <a:t>Naufal Fawwaz Ardiansyah</a:t>
            </a:r>
          </a:p>
        </p:txBody>
      </p:sp>
      <p:sp>
        <p:nvSpPr>
          <p:cNvPr name="AutoShape 5" id="5"/>
          <p:cNvSpPr/>
          <p:nvPr/>
        </p:nvSpPr>
        <p:spPr>
          <a:xfrm>
            <a:off x="3614507" y="2042312"/>
            <a:ext cx="11058986" cy="0"/>
          </a:xfrm>
          <a:prstGeom prst="line">
            <a:avLst/>
          </a:prstGeom>
          <a:ln cap="rnd" w="19050">
            <a:solidFill>
              <a:srgbClr val="FFDE59"/>
            </a:solidFill>
            <a:prstDash val="solid"/>
            <a:headEnd type="none" len="sm" w="sm"/>
            <a:tailEnd type="none" len="sm" w="sm"/>
          </a:ln>
        </p:spPr>
      </p:sp>
      <p:sp>
        <p:nvSpPr>
          <p:cNvPr name="AutoShape 6" id="6"/>
          <p:cNvSpPr/>
          <p:nvPr/>
        </p:nvSpPr>
        <p:spPr>
          <a:xfrm flipV="true">
            <a:off x="5613253" y="3444875"/>
            <a:ext cx="7061494" cy="0"/>
          </a:xfrm>
          <a:prstGeom prst="line">
            <a:avLst/>
          </a:prstGeom>
          <a:ln cap="rnd" w="19050">
            <a:solidFill>
              <a:srgbClr val="10B5BF"/>
            </a:solidFill>
            <a:prstDash val="solid"/>
            <a:headEnd type="none" len="sm" w="sm"/>
            <a:tailEnd type="none" len="sm" w="sm"/>
          </a:ln>
        </p:spPr>
      </p:sp>
      <p:sp>
        <p:nvSpPr>
          <p:cNvPr name="TextBox 7" id="7"/>
          <p:cNvSpPr txBox="true"/>
          <p:nvPr/>
        </p:nvSpPr>
        <p:spPr>
          <a:xfrm rot="0">
            <a:off x="7080863" y="3778250"/>
            <a:ext cx="4126274" cy="635000"/>
          </a:xfrm>
          <a:prstGeom prst="rect">
            <a:avLst/>
          </a:prstGeom>
        </p:spPr>
        <p:txBody>
          <a:bodyPr anchor="t" rtlCol="false" tIns="0" lIns="0" bIns="0" rIns="0">
            <a:spAutoFit/>
          </a:bodyPr>
          <a:lstStyle/>
          <a:p>
            <a:pPr algn="l">
              <a:lnSpc>
                <a:spcPts val="4900"/>
              </a:lnSpc>
            </a:pPr>
            <a:r>
              <a:rPr lang="en-US" sz="3500">
                <a:solidFill>
                  <a:srgbClr val="FFFFFF"/>
                </a:solidFill>
                <a:latin typeface="Poppins Light"/>
                <a:ea typeface="Poppins Light"/>
                <a:cs typeface="Poppins Light"/>
                <a:sym typeface="Poppins Light"/>
              </a:rPr>
              <a:t>Juniar Viki Mahasa</a:t>
            </a:r>
          </a:p>
        </p:txBody>
      </p:sp>
      <p:sp>
        <p:nvSpPr>
          <p:cNvPr name="AutoShape 8" id="8"/>
          <p:cNvSpPr/>
          <p:nvPr/>
        </p:nvSpPr>
        <p:spPr>
          <a:xfrm flipV="true">
            <a:off x="5613253" y="4851400"/>
            <a:ext cx="7061494" cy="0"/>
          </a:xfrm>
          <a:prstGeom prst="line">
            <a:avLst/>
          </a:prstGeom>
          <a:ln cap="rnd" w="19050">
            <a:solidFill>
              <a:srgbClr val="10B5BF"/>
            </a:solidFill>
            <a:prstDash val="solid"/>
            <a:headEnd type="none" len="sm" w="sm"/>
            <a:tailEnd type="none" len="sm" w="sm"/>
          </a:ln>
        </p:spPr>
      </p:sp>
      <p:sp>
        <p:nvSpPr>
          <p:cNvPr name="TextBox 9" id="9"/>
          <p:cNvSpPr txBox="true"/>
          <p:nvPr/>
        </p:nvSpPr>
        <p:spPr>
          <a:xfrm rot="0">
            <a:off x="6186337" y="5184775"/>
            <a:ext cx="5915327" cy="635000"/>
          </a:xfrm>
          <a:prstGeom prst="rect">
            <a:avLst/>
          </a:prstGeom>
        </p:spPr>
        <p:txBody>
          <a:bodyPr anchor="t" rtlCol="false" tIns="0" lIns="0" bIns="0" rIns="0">
            <a:spAutoFit/>
          </a:bodyPr>
          <a:lstStyle/>
          <a:p>
            <a:pPr algn="l">
              <a:lnSpc>
                <a:spcPts val="4900"/>
              </a:lnSpc>
            </a:pPr>
            <a:r>
              <a:rPr lang="en-US" sz="3500">
                <a:solidFill>
                  <a:srgbClr val="FFFFFF"/>
                </a:solidFill>
                <a:latin typeface="Poppins Light"/>
                <a:ea typeface="Poppins Light"/>
                <a:cs typeface="Poppins Light"/>
                <a:sym typeface="Poppins Light"/>
              </a:rPr>
              <a:t>Haidar Muhammad Fadhil</a:t>
            </a:r>
          </a:p>
        </p:txBody>
      </p:sp>
      <p:sp>
        <p:nvSpPr>
          <p:cNvPr name="AutoShape 10" id="10"/>
          <p:cNvSpPr/>
          <p:nvPr/>
        </p:nvSpPr>
        <p:spPr>
          <a:xfrm>
            <a:off x="5613253" y="6257925"/>
            <a:ext cx="7061494" cy="0"/>
          </a:xfrm>
          <a:prstGeom prst="line">
            <a:avLst/>
          </a:prstGeom>
          <a:ln cap="rnd" w="19050">
            <a:solidFill>
              <a:srgbClr val="10B5BF"/>
            </a:solidFill>
            <a:prstDash val="solid"/>
            <a:headEnd type="none" len="sm" w="sm"/>
            <a:tailEnd type="none" len="sm" w="sm"/>
          </a:ln>
        </p:spPr>
      </p:sp>
      <p:sp>
        <p:nvSpPr>
          <p:cNvPr name="Freeform 11" id="11"/>
          <p:cNvSpPr/>
          <p:nvPr/>
        </p:nvSpPr>
        <p:spPr>
          <a:xfrm flipH="false" flipV="false" rot="0">
            <a:off x="15618120" y="3159462"/>
            <a:ext cx="3282359" cy="3383875"/>
          </a:xfrm>
          <a:custGeom>
            <a:avLst/>
            <a:gdLst/>
            <a:ahLst/>
            <a:cxnLst/>
            <a:rect r="r" b="b" t="t" l="l"/>
            <a:pathLst>
              <a:path h="3383875" w="3282359">
                <a:moveTo>
                  <a:pt x="0" y="0"/>
                </a:moveTo>
                <a:lnTo>
                  <a:pt x="3282360" y="0"/>
                </a:lnTo>
                <a:lnTo>
                  <a:pt x="3282360" y="3383876"/>
                </a:lnTo>
                <a:lnTo>
                  <a:pt x="0" y="3383876"/>
                </a:lnTo>
                <a:lnTo>
                  <a:pt x="0" y="0"/>
                </a:lnTo>
                <a:close/>
              </a:path>
            </a:pathLst>
          </a:custGeom>
          <a:blipFill>
            <a:blip r:embed="rId3"/>
            <a:stretch>
              <a:fillRect l="0" t="0" r="0" b="0"/>
            </a:stretch>
          </a:blipFill>
        </p:spPr>
      </p:sp>
      <p:sp>
        <p:nvSpPr>
          <p:cNvPr name="TextBox 12" id="12"/>
          <p:cNvSpPr txBox="true"/>
          <p:nvPr/>
        </p:nvSpPr>
        <p:spPr>
          <a:xfrm rot="0">
            <a:off x="6577692" y="6591300"/>
            <a:ext cx="5523971" cy="635000"/>
          </a:xfrm>
          <a:prstGeom prst="rect">
            <a:avLst/>
          </a:prstGeom>
        </p:spPr>
        <p:txBody>
          <a:bodyPr anchor="t" rtlCol="false" tIns="0" lIns="0" bIns="0" rIns="0">
            <a:spAutoFit/>
          </a:bodyPr>
          <a:lstStyle/>
          <a:p>
            <a:pPr algn="l">
              <a:lnSpc>
                <a:spcPts val="4900"/>
              </a:lnSpc>
            </a:pPr>
            <a:r>
              <a:rPr lang="en-US" sz="3500">
                <a:solidFill>
                  <a:srgbClr val="FFFFFF"/>
                </a:solidFill>
                <a:latin typeface="Poppins Light"/>
                <a:ea typeface="Poppins Light"/>
                <a:cs typeface="Poppins Light"/>
                <a:sym typeface="Poppins Light"/>
              </a:rPr>
              <a:t>Khilmy Firdaus Romadon</a:t>
            </a:r>
          </a:p>
        </p:txBody>
      </p:sp>
      <p:sp>
        <p:nvSpPr>
          <p:cNvPr name="AutoShape 13" id="13"/>
          <p:cNvSpPr/>
          <p:nvPr/>
        </p:nvSpPr>
        <p:spPr>
          <a:xfrm>
            <a:off x="5613253" y="7664450"/>
            <a:ext cx="7061494" cy="0"/>
          </a:xfrm>
          <a:prstGeom prst="line">
            <a:avLst/>
          </a:prstGeom>
          <a:ln cap="rnd" w="19050">
            <a:solidFill>
              <a:srgbClr val="10B5BF"/>
            </a:solidFill>
            <a:prstDash val="solid"/>
            <a:headEnd type="none" len="sm" w="sm"/>
            <a:tailEnd type="none" len="sm" w="sm"/>
          </a:ln>
        </p:spPr>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5005641" y="242324"/>
            <a:ext cx="3282359" cy="3383875"/>
          </a:xfrm>
          <a:custGeom>
            <a:avLst/>
            <a:gdLst/>
            <a:ahLst/>
            <a:cxnLst/>
            <a:rect r="r" b="b" t="t" l="l"/>
            <a:pathLst>
              <a:path h="3383875" w="3282359">
                <a:moveTo>
                  <a:pt x="0" y="0"/>
                </a:moveTo>
                <a:lnTo>
                  <a:pt x="3282359" y="0"/>
                </a:lnTo>
                <a:lnTo>
                  <a:pt x="3282359" y="3383876"/>
                </a:lnTo>
                <a:lnTo>
                  <a:pt x="0" y="3383876"/>
                </a:lnTo>
                <a:lnTo>
                  <a:pt x="0" y="0"/>
                </a:lnTo>
                <a:close/>
              </a:path>
            </a:pathLst>
          </a:custGeom>
          <a:blipFill>
            <a:blip r:embed="rId2"/>
            <a:stretch>
              <a:fillRect l="0" t="0" r="0" b="0"/>
            </a:stretch>
          </a:blipFill>
        </p:spPr>
      </p:sp>
      <p:grpSp>
        <p:nvGrpSpPr>
          <p:cNvPr name="Group 3" id="3"/>
          <p:cNvGrpSpPr/>
          <p:nvPr/>
        </p:nvGrpSpPr>
        <p:grpSpPr>
          <a:xfrm rot="0">
            <a:off x="7244825" y="1861306"/>
            <a:ext cx="8833319" cy="6564389"/>
            <a:chOff x="0" y="0"/>
            <a:chExt cx="11777759" cy="8752518"/>
          </a:xfrm>
        </p:grpSpPr>
        <p:sp>
          <p:nvSpPr>
            <p:cNvPr name="TextBox 4" id="4"/>
            <p:cNvSpPr txBox="true"/>
            <p:nvPr/>
          </p:nvSpPr>
          <p:spPr>
            <a:xfrm rot="0">
              <a:off x="0" y="-85725"/>
              <a:ext cx="11777759" cy="3743325"/>
            </a:xfrm>
            <a:prstGeom prst="rect">
              <a:avLst/>
            </a:prstGeom>
          </p:spPr>
          <p:txBody>
            <a:bodyPr anchor="t" rtlCol="false" tIns="0" lIns="0" bIns="0" rIns="0">
              <a:spAutoFit/>
            </a:bodyPr>
            <a:lstStyle/>
            <a:p>
              <a:pPr algn="l">
                <a:lnSpc>
                  <a:spcPts val="10800"/>
                </a:lnSpc>
              </a:pPr>
              <a:r>
                <a:rPr lang="en-US" sz="9000" b="true">
                  <a:solidFill>
                    <a:srgbClr val="FFFFFF"/>
                  </a:solidFill>
                  <a:latin typeface="Poppins Semi-Bold"/>
                  <a:ea typeface="Poppins Semi-Bold"/>
                  <a:cs typeface="Poppins Semi-Bold"/>
                  <a:sym typeface="Poppins Semi-Bold"/>
                </a:rPr>
                <a:t>Apa itu </a:t>
              </a:r>
            </a:p>
            <a:p>
              <a:pPr algn="l">
                <a:lnSpc>
                  <a:spcPts val="10800"/>
                </a:lnSpc>
              </a:pPr>
              <a:r>
                <a:rPr lang="en-US" sz="9000" b="true">
                  <a:solidFill>
                    <a:srgbClr val="FFFFFF"/>
                  </a:solidFill>
                  <a:latin typeface="Poppins Semi-Bold"/>
                  <a:ea typeface="Poppins Semi-Bold"/>
                  <a:cs typeface="Poppins Semi-Bold"/>
                  <a:sym typeface="Poppins Semi-Bold"/>
                </a:rPr>
                <a:t>SPAR X ?</a:t>
              </a:r>
            </a:p>
          </p:txBody>
        </p:sp>
        <p:sp>
          <p:nvSpPr>
            <p:cNvPr name="TextBox 5" id="5"/>
            <p:cNvSpPr txBox="true"/>
            <p:nvPr/>
          </p:nvSpPr>
          <p:spPr>
            <a:xfrm rot="0">
              <a:off x="0" y="4475370"/>
              <a:ext cx="11777759" cy="4071408"/>
            </a:xfrm>
            <a:prstGeom prst="rect">
              <a:avLst/>
            </a:prstGeom>
          </p:spPr>
          <p:txBody>
            <a:bodyPr anchor="t" rtlCol="false" tIns="0" lIns="0" bIns="0" rIns="0">
              <a:spAutoFit/>
            </a:bodyPr>
            <a:lstStyle/>
            <a:p>
              <a:pPr algn="l">
                <a:lnSpc>
                  <a:spcPts val="3499"/>
                </a:lnSpc>
              </a:pPr>
              <a:r>
                <a:rPr lang="en-US" sz="2499">
                  <a:solidFill>
                    <a:srgbClr val="FFFFFF"/>
                  </a:solidFill>
                  <a:latin typeface="Poppins Light"/>
                  <a:ea typeface="Poppins Light"/>
                  <a:cs typeface="Poppins Light"/>
                  <a:sym typeface="Poppins Light"/>
                </a:rPr>
                <a:t>Spar X </a:t>
              </a:r>
              <a:r>
                <a:rPr lang="en-US" sz="2499">
                  <a:solidFill>
                    <a:srgbClr val="FFFFFF"/>
                  </a:solidFill>
                  <a:latin typeface="Poppins Light"/>
                  <a:ea typeface="Poppins Light"/>
                  <a:cs typeface="Poppins Light"/>
                  <a:sym typeface="Poppins Light"/>
                </a:rPr>
                <a:t>adalah sistem parkir modern yang menggunakan teknologi digital untuk mengotomatiskan proses identifikasi kendaraan, pencatatan data, pengelolaan ruang parkir, dan pengendalian akses. Sistem ini memanfaatkan kamera, sensor, dan algoritma pengolahan citra untuk menggantikan proses manual.</a:t>
              </a:r>
            </a:p>
          </p:txBody>
        </p:sp>
      </p:grpSp>
      <p:grpSp>
        <p:nvGrpSpPr>
          <p:cNvPr name="Group 6" id="6"/>
          <p:cNvGrpSpPr>
            <a:grpSpLocks noChangeAspect="true"/>
          </p:cNvGrpSpPr>
          <p:nvPr/>
        </p:nvGrpSpPr>
        <p:grpSpPr>
          <a:xfrm rot="0">
            <a:off x="1914361" y="1028700"/>
            <a:ext cx="4159154" cy="8229600"/>
            <a:chOff x="0" y="0"/>
            <a:chExt cx="2620010" cy="5184140"/>
          </a:xfrm>
        </p:grpSpPr>
        <p:sp>
          <p:nvSpPr>
            <p:cNvPr name="Freeform 7" id="7"/>
            <p:cNvSpPr/>
            <p:nvPr/>
          </p:nvSpPr>
          <p:spPr>
            <a:xfrm flipH="false" flipV="false" rot="0">
              <a:off x="53340" y="25400"/>
              <a:ext cx="2513330" cy="5132070"/>
            </a:xfrm>
            <a:custGeom>
              <a:avLst/>
              <a:gdLst/>
              <a:ahLst/>
              <a:cxnLst/>
              <a:rect r="r" b="b" t="t" l="l"/>
              <a:pathLst>
                <a:path h="5132070" w="2513330">
                  <a:moveTo>
                    <a:pt x="2159000" y="0"/>
                  </a:moveTo>
                  <a:lnTo>
                    <a:pt x="354330" y="0"/>
                  </a:lnTo>
                  <a:cubicBezTo>
                    <a:pt x="158750" y="0"/>
                    <a:pt x="0" y="158750"/>
                    <a:pt x="0" y="354330"/>
                  </a:cubicBezTo>
                  <a:lnTo>
                    <a:pt x="0" y="4777740"/>
                  </a:lnTo>
                  <a:cubicBezTo>
                    <a:pt x="0" y="4973320"/>
                    <a:pt x="158750" y="5132070"/>
                    <a:pt x="354330" y="5132070"/>
                  </a:cubicBezTo>
                  <a:lnTo>
                    <a:pt x="2159000" y="5132070"/>
                  </a:lnTo>
                  <a:cubicBezTo>
                    <a:pt x="2354580" y="5132070"/>
                    <a:pt x="2513330" y="4973320"/>
                    <a:pt x="2513330" y="4777740"/>
                  </a:cubicBezTo>
                  <a:lnTo>
                    <a:pt x="2513330" y="354330"/>
                  </a:lnTo>
                  <a:cubicBezTo>
                    <a:pt x="2513330" y="158750"/>
                    <a:pt x="2354580" y="0"/>
                    <a:pt x="2159000" y="0"/>
                  </a:cubicBezTo>
                  <a:close/>
                  <a:moveTo>
                    <a:pt x="1558290" y="162560"/>
                  </a:moveTo>
                  <a:cubicBezTo>
                    <a:pt x="1576070" y="162560"/>
                    <a:pt x="1590040" y="176530"/>
                    <a:pt x="1590040" y="194310"/>
                  </a:cubicBezTo>
                  <a:cubicBezTo>
                    <a:pt x="1590040" y="212090"/>
                    <a:pt x="1576070" y="226060"/>
                    <a:pt x="1558290" y="226060"/>
                  </a:cubicBezTo>
                  <a:cubicBezTo>
                    <a:pt x="1540510" y="226060"/>
                    <a:pt x="1526540" y="212090"/>
                    <a:pt x="1526540" y="194310"/>
                  </a:cubicBezTo>
                  <a:cubicBezTo>
                    <a:pt x="1526540" y="176530"/>
                    <a:pt x="1541780" y="162560"/>
                    <a:pt x="1558290" y="162560"/>
                  </a:cubicBezTo>
                  <a:close/>
                  <a:moveTo>
                    <a:pt x="1089660" y="172720"/>
                  </a:moveTo>
                  <a:lnTo>
                    <a:pt x="1394460" y="172720"/>
                  </a:lnTo>
                  <a:cubicBezTo>
                    <a:pt x="1405890" y="172720"/>
                    <a:pt x="1416050" y="181610"/>
                    <a:pt x="1416050" y="194310"/>
                  </a:cubicBezTo>
                  <a:cubicBezTo>
                    <a:pt x="1416050" y="207010"/>
                    <a:pt x="1405890" y="215900"/>
                    <a:pt x="1394460" y="215900"/>
                  </a:cubicBezTo>
                  <a:lnTo>
                    <a:pt x="1089660" y="215900"/>
                  </a:lnTo>
                  <a:cubicBezTo>
                    <a:pt x="1078230" y="215900"/>
                    <a:pt x="1068070" y="207010"/>
                    <a:pt x="1068070" y="194310"/>
                  </a:cubicBezTo>
                  <a:cubicBezTo>
                    <a:pt x="1068070" y="181610"/>
                    <a:pt x="1078230" y="172720"/>
                    <a:pt x="1089660" y="172720"/>
                  </a:cubicBezTo>
                  <a:close/>
                  <a:moveTo>
                    <a:pt x="2383790" y="4798060"/>
                  </a:moveTo>
                  <a:cubicBezTo>
                    <a:pt x="2383790" y="4913630"/>
                    <a:pt x="2289810" y="5007610"/>
                    <a:pt x="2174240" y="5007610"/>
                  </a:cubicBezTo>
                  <a:lnTo>
                    <a:pt x="341630" y="5007610"/>
                  </a:lnTo>
                  <a:cubicBezTo>
                    <a:pt x="226060" y="5007610"/>
                    <a:pt x="132080" y="4913630"/>
                    <a:pt x="132080" y="4798060"/>
                  </a:cubicBezTo>
                  <a:lnTo>
                    <a:pt x="132080" y="340360"/>
                  </a:lnTo>
                  <a:cubicBezTo>
                    <a:pt x="132080" y="224790"/>
                    <a:pt x="226060" y="130810"/>
                    <a:pt x="341630" y="130810"/>
                  </a:cubicBezTo>
                  <a:lnTo>
                    <a:pt x="614680" y="130810"/>
                  </a:lnTo>
                  <a:lnTo>
                    <a:pt x="614680" y="187960"/>
                  </a:lnTo>
                  <a:cubicBezTo>
                    <a:pt x="614680" y="252730"/>
                    <a:pt x="668020" y="306070"/>
                    <a:pt x="732790" y="306070"/>
                  </a:cubicBezTo>
                  <a:lnTo>
                    <a:pt x="1783080" y="306070"/>
                  </a:lnTo>
                  <a:cubicBezTo>
                    <a:pt x="1847850" y="306070"/>
                    <a:pt x="1901190" y="252730"/>
                    <a:pt x="1901190" y="187960"/>
                  </a:cubicBezTo>
                  <a:lnTo>
                    <a:pt x="1901190" y="130810"/>
                  </a:lnTo>
                  <a:lnTo>
                    <a:pt x="2172970" y="130810"/>
                  </a:lnTo>
                  <a:cubicBezTo>
                    <a:pt x="2288540" y="130810"/>
                    <a:pt x="2382520" y="224790"/>
                    <a:pt x="2382520" y="340360"/>
                  </a:cubicBezTo>
                  <a:lnTo>
                    <a:pt x="2382520" y="4798060"/>
                  </a:lnTo>
                  <a:close/>
                </a:path>
              </a:pathLst>
            </a:custGeom>
            <a:solidFill>
              <a:srgbClr val="141414"/>
            </a:solidFill>
          </p:spPr>
        </p:sp>
        <p:sp>
          <p:nvSpPr>
            <p:cNvPr name="Freeform 8" id="8"/>
            <p:cNvSpPr/>
            <p:nvPr/>
          </p:nvSpPr>
          <p:spPr>
            <a:xfrm flipH="false" flipV="false" rot="0">
              <a:off x="185420" y="156210"/>
              <a:ext cx="2250453" cy="4876800"/>
            </a:xfrm>
            <a:custGeom>
              <a:avLst/>
              <a:gdLst/>
              <a:ahLst/>
              <a:cxnLst/>
              <a:rect r="r" b="b" t="t" l="l"/>
              <a:pathLst>
                <a:path h="4876800" w="2250453">
                  <a:moveTo>
                    <a:pt x="2040890" y="0"/>
                  </a:moveTo>
                  <a:lnTo>
                    <a:pt x="1769110" y="0"/>
                  </a:lnTo>
                  <a:lnTo>
                    <a:pt x="1769110" y="57150"/>
                  </a:lnTo>
                  <a:cubicBezTo>
                    <a:pt x="1769110" y="121920"/>
                    <a:pt x="1715770" y="175260"/>
                    <a:pt x="1651000" y="175260"/>
                  </a:cubicBezTo>
                  <a:lnTo>
                    <a:pt x="601980" y="175260"/>
                  </a:lnTo>
                  <a:cubicBezTo>
                    <a:pt x="537210" y="175260"/>
                    <a:pt x="483870" y="121920"/>
                    <a:pt x="483870" y="57150"/>
                  </a:cubicBezTo>
                  <a:lnTo>
                    <a:pt x="483870" y="0"/>
                  </a:lnTo>
                  <a:lnTo>
                    <a:pt x="209550" y="0"/>
                  </a:lnTo>
                  <a:cubicBezTo>
                    <a:pt x="93980" y="0"/>
                    <a:pt x="0" y="93980"/>
                    <a:pt x="0" y="209550"/>
                  </a:cubicBezTo>
                  <a:lnTo>
                    <a:pt x="0" y="4667250"/>
                  </a:lnTo>
                  <a:cubicBezTo>
                    <a:pt x="0" y="4782820"/>
                    <a:pt x="93980" y="4876800"/>
                    <a:pt x="209550" y="4876800"/>
                  </a:cubicBezTo>
                  <a:lnTo>
                    <a:pt x="2040890" y="4876800"/>
                  </a:lnTo>
                  <a:cubicBezTo>
                    <a:pt x="2156460" y="4876800"/>
                    <a:pt x="2250440" y="4782820"/>
                    <a:pt x="2250440" y="4667250"/>
                  </a:cubicBezTo>
                  <a:lnTo>
                    <a:pt x="2250440" y="209550"/>
                  </a:lnTo>
                  <a:cubicBezTo>
                    <a:pt x="2251710" y="93980"/>
                    <a:pt x="2157730" y="0"/>
                    <a:pt x="2040890" y="0"/>
                  </a:cubicBezTo>
                  <a:close/>
                </a:path>
              </a:pathLst>
            </a:custGeom>
            <a:blipFill>
              <a:blip r:embed="rId3"/>
              <a:stretch>
                <a:fillRect l="-202302" t="0" r="-54899" b="0"/>
              </a:stretch>
            </a:blipFill>
          </p:spPr>
        </p:sp>
        <p:sp>
          <p:nvSpPr>
            <p:cNvPr name="Freeform 9" id="9"/>
            <p:cNvSpPr/>
            <p:nvPr/>
          </p:nvSpPr>
          <p:spPr>
            <a:xfrm flipH="false" flipV="false" rot="0">
              <a:off x="1121410" y="198120"/>
              <a:ext cx="347980" cy="43180"/>
            </a:xfrm>
            <a:custGeom>
              <a:avLst/>
              <a:gdLst/>
              <a:ahLst/>
              <a:cxnLst/>
              <a:rect r="r" b="b" t="t" l="l"/>
              <a:pathLst>
                <a:path h="43180" w="347980">
                  <a:moveTo>
                    <a:pt x="326390" y="0"/>
                  </a:moveTo>
                  <a:lnTo>
                    <a:pt x="21590" y="0"/>
                  </a:lnTo>
                  <a:cubicBezTo>
                    <a:pt x="10160" y="0"/>
                    <a:pt x="0" y="8890"/>
                    <a:pt x="0" y="21590"/>
                  </a:cubicBezTo>
                  <a:cubicBezTo>
                    <a:pt x="0" y="34290"/>
                    <a:pt x="10160" y="43180"/>
                    <a:pt x="21590" y="43180"/>
                  </a:cubicBezTo>
                  <a:lnTo>
                    <a:pt x="326390" y="43180"/>
                  </a:lnTo>
                  <a:cubicBezTo>
                    <a:pt x="337820" y="43180"/>
                    <a:pt x="347980" y="34290"/>
                    <a:pt x="347980" y="21590"/>
                  </a:cubicBezTo>
                  <a:cubicBezTo>
                    <a:pt x="347980" y="8890"/>
                    <a:pt x="337820" y="0"/>
                    <a:pt x="326390" y="0"/>
                  </a:cubicBezTo>
                  <a:close/>
                </a:path>
              </a:pathLst>
            </a:custGeom>
            <a:solidFill>
              <a:srgbClr val="FFFFFF"/>
            </a:solidFill>
          </p:spPr>
        </p:sp>
        <p:sp>
          <p:nvSpPr>
            <p:cNvPr name="Freeform 10" id="10"/>
            <p:cNvSpPr/>
            <p:nvPr/>
          </p:nvSpPr>
          <p:spPr>
            <a:xfrm flipH="false" flipV="false" rot="0">
              <a:off x="1579738" y="187960"/>
              <a:ext cx="63785" cy="63501"/>
            </a:xfrm>
            <a:custGeom>
              <a:avLst/>
              <a:gdLst/>
              <a:ahLst/>
              <a:cxnLst/>
              <a:rect r="r" b="b" t="t" l="l"/>
              <a:pathLst>
                <a:path h="63501" w="63785">
                  <a:moveTo>
                    <a:pt x="31892" y="0"/>
                  </a:moveTo>
                  <a:cubicBezTo>
                    <a:pt x="20515" y="-51"/>
                    <a:pt x="9980" y="5989"/>
                    <a:pt x="4277" y="15834"/>
                  </a:cubicBezTo>
                  <a:cubicBezTo>
                    <a:pt x="-1426" y="25678"/>
                    <a:pt x="-1426" y="37822"/>
                    <a:pt x="4277" y="47666"/>
                  </a:cubicBezTo>
                  <a:cubicBezTo>
                    <a:pt x="9980" y="57511"/>
                    <a:pt x="20515" y="63551"/>
                    <a:pt x="31892" y="63500"/>
                  </a:cubicBezTo>
                  <a:cubicBezTo>
                    <a:pt x="43269" y="63551"/>
                    <a:pt x="53804" y="57511"/>
                    <a:pt x="59507" y="47666"/>
                  </a:cubicBezTo>
                  <a:cubicBezTo>
                    <a:pt x="65210" y="37822"/>
                    <a:pt x="65210" y="25678"/>
                    <a:pt x="59507" y="15834"/>
                  </a:cubicBezTo>
                  <a:cubicBezTo>
                    <a:pt x="53804" y="5989"/>
                    <a:pt x="43269" y="-51"/>
                    <a:pt x="31892" y="0"/>
                  </a:cubicBezTo>
                  <a:close/>
                </a:path>
              </a:pathLst>
            </a:custGeom>
            <a:solidFill>
              <a:srgbClr val="FFFFFF"/>
            </a:solidFill>
          </p:spPr>
        </p:sp>
        <p:sp>
          <p:nvSpPr>
            <p:cNvPr name="Freeform 11" id="11"/>
            <p:cNvSpPr/>
            <p:nvPr/>
          </p:nvSpPr>
          <p:spPr>
            <a:xfrm flipH="false" flipV="false" rot="0">
              <a:off x="0" y="685800"/>
              <a:ext cx="27940" cy="213360"/>
            </a:xfrm>
            <a:custGeom>
              <a:avLst/>
              <a:gdLst/>
              <a:ahLst/>
              <a:cxnLst/>
              <a:rect r="r" b="b" t="t" l="l"/>
              <a:pathLst>
                <a:path h="213360" w="27940">
                  <a:moveTo>
                    <a:pt x="0" y="26670"/>
                  </a:moveTo>
                  <a:lnTo>
                    <a:pt x="0" y="185420"/>
                  </a:lnTo>
                  <a:cubicBezTo>
                    <a:pt x="0" y="200660"/>
                    <a:pt x="12700" y="213360"/>
                    <a:pt x="27940" y="213360"/>
                  </a:cubicBezTo>
                  <a:lnTo>
                    <a:pt x="27940" y="0"/>
                  </a:lnTo>
                  <a:cubicBezTo>
                    <a:pt x="12700" y="0"/>
                    <a:pt x="0" y="11430"/>
                    <a:pt x="0" y="26670"/>
                  </a:cubicBezTo>
                  <a:close/>
                </a:path>
              </a:pathLst>
            </a:custGeom>
            <a:solidFill>
              <a:srgbClr val="FFFFFF"/>
            </a:solidFill>
          </p:spPr>
        </p:sp>
        <p:sp>
          <p:nvSpPr>
            <p:cNvPr name="Freeform 12" id="12"/>
            <p:cNvSpPr/>
            <p:nvPr/>
          </p:nvSpPr>
          <p:spPr>
            <a:xfrm flipH="false" flipV="false" rot="0">
              <a:off x="0" y="1057910"/>
              <a:ext cx="27940" cy="384810"/>
            </a:xfrm>
            <a:custGeom>
              <a:avLst/>
              <a:gdLst/>
              <a:ahLst/>
              <a:cxnLst/>
              <a:rect r="r" b="b" t="t" l="l"/>
              <a:pathLst>
                <a:path h="384810" w="27940">
                  <a:moveTo>
                    <a:pt x="0" y="26670"/>
                  </a:moveTo>
                  <a:lnTo>
                    <a:pt x="0" y="356870"/>
                  </a:lnTo>
                  <a:cubicBezTo>
                    <a:pt x="0" y="372110"/>
                    <a:pt x="12700" y="384810"/>
                    <a:pt x="27940" y="384810"/>
                  </a:cubicBezTo>
                  <a:lnTo>
                    <a:pt x="27940" y="0"/>
                  </a:lnTo>
                  <a:cubicBezTo>
                    <a:pt x="12700" y="0"/>
                    <a:pt x="0" y="11430"/>
                    <a:pt x="0" y="26670"/>
                  </a:cubicBezTo>
                  <a:close/>
                </a:path>
              </a:pathLst>
            </a:custGeom>
            <a:solidFill>
              <a:srgbClr val="FFFFFF"/>
            </a:solidFill>
          </p:spPr>
        </p:sp>
        <p:sp>
          <p:nvSpPr>
            <p:cNvPr name="Freeform 13" id="13"/>
            <p:cNvSpPr/>
            <p:nvPr/>
          </p:nvSpPr>
          <p:spPr>
            <a:xfrm flipH="false" flipV="false" rot="0">
              <a:off x="0" y="1526540"/>
              <a:ext cx="27940" cy="386080"/>
            </a:xfrm>
            <a:custGeom>
              <a:avLst/>
              <a:gdLst/>
              <a:ahLst/>
              <a:cxnLst/>
              <a:rect r="r" b="b" t="t" l="l"/>
              <a:pathLst>
                <a:path h="386080" w="27940">
                  <a:moveTo>
                    <a:pt x="0" y="27940"/>
                  </a:moveTo>
                  <a:lnTo>
                    <a:pt x="0" y="358140"/>
                  </a:lnTo>
                  <a:cubicBezTo>
                    <a:pt x="0" y="373380"/>
                    <a:pt x="12700" y="386080"/>
                    <a:pt x="27940" y="386080"/>
                  </a:cubicBezTo>
                  <a:lnTo>
                    <a:pt x="27940" y="0"/>
                  </a:lnTo>
                  <a:cubicBezTo>
                    <a:pt x="12700" y="0"/>
                    <a:pt x="0" y="12700"/>
                    <a:pt x="0" y="27940"/>
                  </a:cubicBezTo>
                  <a:close/>
                </a:path>
              </a:pathLst>
            </a:custGeom>
            <a:solidFill>
              <a:srgbClr val="FFFFFF"/>
            </a:solidFill>
          </p:spPr>
        </p:sp>
        <p:sp>
          <p:nvSpPr>
            <p:cNvPr name="Freeform 14" id="14"/>
            <p:cNvSpPr/>
            <p:nvPr/>
          </p:nvSpPr>
          <p:spPr>
            <a:xfrm flipH="false" flipV="false" rot="0">
              <a:off x="2592070" y="1184910"/>
              <a:ext cx="27940" cy="618490"/>
            </a:xfrm>
            <a:custGeom>
              <a:avLst/>
              <a:gdLst/>
              <a:ahLst/>
              <a:cxnLst/>
              <a:rect r="r" b="b" t="t" l="l"/>
              <a:pathLst>
                <a:path h="618490" w="27940">
                  <a:moveTo>
                    <a:pt x="0" y="0"/>
                  </a:moveTo>
                  <a:lnTo>
                    <a:pt x="0" y="618490"/>
                  </a:lnTo>
                  <a:cubicBezTo>
                    <a:pt x="15240" y="618490"/>
                    <a:pt x="27940" y="605790"/>
                    <a:pt x="27940" y="590550"/>
                  </a:cubicBezTo>
                  <a:lnTo>
                    <a:pt x="27940" y="27940"/>
                  </a:lnTo>
                  <a:cubicBezTo>
                    <a:pt x="27940" y="12700"/>
                    <a:pt x="15240" y="0"/>
                    <a:pt x="0" y="0"/>
                  </a:cubicBezTo>
                  <a:close/>
                </a:path>
              </a:pathLst>
            </a:custGeom>
            <a:solidFill>
              <a:srgbClr val="FFFFFF"/>
            </a:solidFill>
          </p:spPr>
        </p:sp>
        <p:sp>
          <p:nvSpPr>
            <p:cNvPr name="Freeform 15" id="15"/>
            <p:cNvSpPr/>
            <p:nvPr/>
          </p:nvSpPr>
          <p:spPr>
            <a:xfrm flipH="false" flipV="false" rot="0">
              <a:off x="27940" y="0"/>
              <a:ext cx="2564130" cy="5182870"/>
            </a:xfrm>
            <a:custGeom>
              <a:avLst/>
              <a:gdLst/>
              <a:ahLst/>
              <a:cxnLst/>
              <a:rect r="r" b="b" t="t" l="l"/>
              <a:pathLst>
                <a:path h="5182870" w="2564130">
                  <a:moveTo>
                    <a:pt x="2564130" y="1184910"/>
                  </a:moveTo>
                  <a:lnTo>
                    <a:pt x="2564130" y="379730"/>
                  </a:lnTo>
                  <a:cubicBezTo>
                    <a:pt x="2564130" y="353060"/>
                    <a:pt x="2561590" y="327660"/>
                    <a:pt x="2556510" y="303530"/>
                  </a:cubicBezTo>
                  <a:cubicBezTo>
                    <a:pt x="2553970" y="290830"/>
                    <a:pt x="2551430" y="279400"/>
                    <a:pt x="2547620" y="266700"/>
                  </a:cubicBezTo>
                  <a:cubicBezTo>
                    <a:pt x="2542540" y="248920"/>
                    <a:pt x="2534920" y="231140"/>
                    <a:pt x="2527300" y="214630"/>
                  </a:cubicBezTo>
                  <a:cubicBezTo>
                    <a:pt x="2522220" y="203200"/>
                    <a:pt x="2515870" y="193040"/>
                    <a:pt x="2509520" y="182880"/>
                  </a:cubicBezTo>
                  <a:cubicBezTo>
                    <a:pt x="2503170" y="172720"/>
                    <a:pt x="2496820" y="162560"/>
                    <a:pt x="2489200" y="152400"/>
                  </a:cubicBezTo>
                  <a:cubicBezTo>
                    <a:pt x="2477770" y="137160"/>
                    <a:pt x="2466340" y="124460"/>
                    <a:pt x="2453640" y="110490"/>
                  </a:cubicBezTo>
                  <a:cubicBezTo>
                    <a:pt x="2444750" y="101600"/>
                    <a:pt x="2435860" y="93980"/>
                    <a:pt x="2426970" y="86360"/>
                  </a:cubicBezTo>
                  <a:cubicBezTo>
                    <a:pt x="2360930" y="31750"/>
                    <a:pt x="2277110" y="0"/>
                    <a:pt x="2185670" y="0"/>
                  </a:cubicBezTo>
                  <a:lnTo>
                    <a:pt x="379730" y="0"/>
                  </a:lnTo>
                  <a:cubicBezTo>
                    <a:pt x="288290" y="0"/>
                    <a:pt x="203200" y="33020"/>
                    <a:pt x="138430" y="86360"/>
                  </a:cubicBezTo>
                  <a:cubicBezTo>
                    <a:pt x="129540" y="93980"/>
                    <a:pt x="120650" y="102870"/>
                    <a:pt x="111760" y="110490"/>
                  </a:cubicBezTo>
                  <a:cubicBezTo>
                    <a:pt x="99060" y="123190"/>
                    <a:pt x="86360" y="137160"/>
                    <a:pt x="76200" y="152400"/>
                  </a:cubicBezTo>
                  <a:cubicBezTo>
                    <a:pt x="68580" y="162560"/>
                    <a:pt x="62230" y="172720"/>
                    <a:pt x="55880" y="182880"/>
                  </a:cubicBezTo>
                  <a:cubicBezTo>
                    <a:pt x="49530" y="193040"/>
                    <a:pt x="43180" y="204470"/>
                    <a:pt x="38100" y="214630"/>
                  </a:cubicBezTo>
                  <a:cubicBezTo>
                    <a:pt x="29210" y="232410"/>
                    <a:pt x="22860" y="248920"/>
                    <a:pt x="16510" y="266700"/>
                  </a:cubicBezTo>
                  <a:cubicBezTo>
                    <a:pt x="12700" y="279400"/>
                    <a:pt x="10160" y="290830"/>
                    <a:pt x="7620" y="303530"/>
                  </a:cubicBezTo>
                  <a:cubicBezTo>
                    <a:pt x="2540" y="327660"/>
                    <a:pt x="0" y="354330"/>
                    <a:pt x="0" y="379730"/>
                  </a:cubicBezTo>
                  <a:lnTo>
                    <a:pt x="0" y="4803140"/>
                  </a:lnTo>
                  <a:cubicBezTo>
                    <a:pt x="0" y="5012690"/>
                    <a:pt x="170180" y="5182870"/>
                    <a:pt x="379730" y="5182870"/>
                  </a:cubicBezTo>
                  <a:lnTo>
                    <a:pt x="2184400" y="5182870"/>
                  </a:lnTo>
                  <a:cubicBezTo>
                    <a:pt x="2393950" y="5182870"/>
                    <a:pt x="2564130" y="5012690"/>
                    <a:pt x="2564130" y="4803140"/>
                  </a:cubicBezTo>
                  <a:lnTo>
                    <a:pt x="2564130" y="1184910"/>
                  </a:lnTo>
                  <a:close/>
                  <a:moveTo>
                    <a:pt x="2538730" y="1184910"/>
                  </a:moveTo>
                  <a:lnTo>
                    <a:pt x="2538730" y="4804410"/>
                  </a:lnTo>
                  <a:cubicBezTo>
                    <a:pt x="2538730" y="4999990"/>
                    <a:pt x="2379980" y="5158740"/>
                    <a:pt x="2184400" y="5158740"/>
                  </a:cubicBezTo>
                  <a:lnTo>
                    <a:pt x="379730" y="5158740"/>
                  </a:lnTo>
                  <a:cubicBezTo>
                    <a:pt x="184150" y="5158740"/>
                    <a:pt x="25400" y="4999990"/>
                    <a:pt x="25400" y="4804410"/>
                  </a:cubicBezTo>
                  <a:lnTo>
                    <a:pt x="25400" y="381000"/>
                  </a:lnTo>
                  <a:cubicBezTo>
                    <a:pt x="25400" y="184150"/>
                    <a:pt x="184150" y="25400"/>
                    <a:pt x="379730" y="25400"/>
                  </a:cubicBezTo>
                  <a:lnTo>
                    <a:pt x="2184400" y="25400"/>
                  </a:lnTo>
                  <a:cubicBezTo>
                    <a:pt x="2379980" y="25400"/>
                    <a:pt x="2538730" y="184150"/>
                    <a:pt x="2538730" y="379730"/>
                  </a:cubicBezTo>
                  <a:lnTo>
                    <a:pt x="2538730" y="1184910"/>
                  </a:lnTo>
                  <a:close/>
                </a:path>
              </a:pathLst>
            </a:custGeom>
            <a:solidFill>
              <a:srgbClr val="10B5BF"/>
            </a:solidFill>
          </p:spPr>
        </p:sp>
      </p:gr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grpSp>
        <p:nvGrpSpPr>
          <p:cNvPr name="Group 3" id="3"/>
          <p:cNvGrpSpPr/>
          <p:nvPr/>
        </p:nvGrpSpPr>
        <p:grpSpPr>
          <a:xfrm rot="0">
            <a:off x="2260365" y="2592417"/>
            <a:ext cx="13767269" cy="5102165"/>
            <a:chOff x="0" y="0"/>
            <a:chExt cx="18356359" cy="6802887"/>
          </a:xfrm>
        </p:grpSpPr>
        <p:sp>
          <p:nvSpPr>
            <p:cNvPr name="TextBox 4" id="4"/>
            <p:cNvSpPr txBox="true"/>
            <p:nvPr/>
          </p:nvSpPr>
          <p:spPr>
            <a:xfrm rot="0">
              <a:off x="0" y="2302894"/>
              <a:ext cx="18356359" cy="2495550"/>
            </a:xfrm>
            <a:prstGeom prst="rect">
              <a:avLst/>
            </a:prstGeom>
          </p:spPr>
          <p:txBody>
            <a:bodyPr anchor="t" rtlCol="false" tIns="0" lIns="0" bIns="0" rIns="0">
              <a:spAutoFit/>
            </a:bodyPr>
            <a:lstStyle/>
            <a:p>
              <a:pPr algn="ctr">
                <a:lnSpc>
                  <a:spcPts val="2999"/>
                </a:lnSpc>
              </a:pPr>
              <a:r>
                <a:rPr lang="en-US" b="true" sz="2499">
                  <a:solidFill>
                    <a:srgbClr val="10B5BF"/>
                  </a:solidFill>
                  <a:latin typeface="Poppins Medium"/>
                  <a:ea typeface="Poppins Medium"/>
                  <a:cs typeface="Poppins Medium"/>
                  <a:sym typeface="Poppins Medium"/>
                </a:rPr>
                <a:t>Sistem parkir konvensional yang masih menggunakan karcis /petugas sering menimbulkan masalah seperti antrean panjang, risiko kehilangan tiket, serta keamanan yang kurang karena identitas pengemudi dan kendaraan tidak diverifikasi dengan baik. Seiring berkembangnya zaman, kebutuhan akan sistem parkir yang lebih cepat, otomatis, dan aman semakin meningkat.</a:t>
              </a:r>
            </a:p>
          </p:txBody>
        </p:sp>
        <p:sp>
          <p:nvSpPr>
            <p:cNvPr name="TextBox 5" id="5"/>
            <p:cNvSpPr txBox="true"/>
            <p:nvPr/>
          </p:nvSpPr>
          <p:spPr>
            <a:xfrm rot="0">
              <a:off x="0" y="62865"/>
              <a:ext cx="18356359" cy="1425575"/>
            </a:xfrm>
            <a:prstGeom prst="rect">
              <a:avLst/>
            </a:prstGeom>
          </p:spPr>
          <p:txBody>
            <a:bodyPr anchor="t" rtlCol="false" tIns="0" lIns="0" bIns="0" rIns="0">
              <a:spAutoFit/>
            </a:bodyPr>
            <a:lstStyle/>
            <a:p>
              <a:pPr algn="ctr">
                <a:lnSpc>
                  <a:spcPts val="8070"/>
                </a:lnSpc>
              </a:pPr>
              <a:r>
                <a:rPr lang="en-US" b="true" sz="6725">
                  <a:solidFill>
                    <a:srgbClr val="FFFFFF"/>
                  </a:solidFill>
                  <a:latin typeface="Poppins Semi-Bold"/>
                  <a:ea typeface="Poppins Semi-Bold"/>
                  <a:cs typeface="Poppins Semi-Bold"/>
                  <a:sym typeface="Poppins Semi-Bold"/>
                </a:rPr>
                <a:t>Kenapa kami membuat ini</a:t>
              </a:r>
            </a:p>
          </p:txBody>
        </p:sp>
        <p:sp>
          <p:nvSpPr>
            <p:cNvPr name="TextBox 6" id="6"/>
            <p:cNvSpPr txBox="true"/>
            <p:nvPr/>
          </p:nvSpPr>
          <p:spPr>
            <a:xfrm rot="0">
              <a:off x="0" y="5659887"/>
              <a:ext cx="18356359" cy="928370"/>
            </a:xfrm>
            <a:prstGeom prst="rect">
              <a:avLst/>
            </a:prstGeom>
          </p:spPr>
          <p:txBody>
            <a:bodyPr anchor="t" rtlCol="false" tIns="0" lIns="0" bIns="0" rIns="0">
              <a:spAutoFit/>
            </a:bodyPr>
            <a:lstStyle/>
            <a:p>
              <a:pPr algn="ctr">
                <a:lnSpc>
                  <a:spcPts val="2835"/>
                </a:lnSpc>
              </a:pPr>
              <a:r>
                <a:rPr lang="en-US" sz="2025">
                  <a:solidFill>
                    <a:srgbClr val="FFFFFF"/>
                  </a:solidFill>
                  <a:latin typeface="Poppins Light"/>
                  <a:ea typeface="Poppins Light"/>
                  <a:cs typeface="Poppins Light"/>
                  <a:sym typeface="Poppins Light"/>
                </a:rPr>
                <a:t>Oleh</a:t>
              </a:r>
              <a:r>
                <a:rPr lang="en-US" sz="2025">
                  <a:solidFill>
                    <a:srgbClr val="FFFFFF"/>
                  </a:solidFill>
                  <a:latin typeface="Poppins Light"/>
                  <a:ea typeface="Poppins Light"/>
                  <a:cs typeface="Poppins Light"/>
                  <a:sym typeface="Poppins Light"/>
                </a:rPr>
                <a:t> karena itu, dibutuhkan pengembangan sistem parkir yang memanfaatkan teknologi pengolahan citra untuk meningkatkan keamanan, efisiensi, dan kenyamanan pengguna.</a:t>
              </a:r>
            </a:p>
          </p:txBody>
        </p:sp>
      </p:grpSp>
    </p:spTree>
  </p:cSld>
  <p:clrMapOvr>
    <a:masterClrMapping/>
  </p:clrMapOvr>
  <p:transition spd="fast">
    <p:fade/>
  </p:transition>
</p:sld>
</file>

<file path=ppt/slides/slide5.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557095" y="3084051"/>
            <a:ext cx="6167680" cy="4118898"/>
            <a:chOff x="0" y="0"/>
            <a:chExt cx="8223573" cy="5491864"/>
          </a:xfrm>
        </p:grpSpPr>
        <p:sp>
          <p:nvSpPr>
            <p:cNvPr name="TextBox 3" id="3"/>
            <p:cNvSpPr txBox="true"/>
            <p:nvPr/>
          </p:nvSpPr>
          <p:spPr>
            <a:xfrm rot="0">
              <a:off x="0" y="4863214"/>
              <a:ext cx="8223573" cy="400050"/>
            </a:xfrm>
            <a:prstGeom prst="rect">
              <a:avLst/>
            </a:prstGeom>
          </p:spPr>
          <p:txBody>
            <a:bodyPr anchor="t" rtlCol="false" tIns="0" lIns="0" bIns="0" rIns="0">
              <a:spAutoFit/>
            </a:bodyPr>
            <a:lstStyle/>
            <a:p>
              <a:pPr algn="l">
                <a:lnSpc>
                  <a:spcPts val="2250"/>
                </a:lnSpc>
              </a:pPr>
            </a:p>
          </p:txBody>
        </p:sp>
        <p:sp>
          <p:nvSpPr>
            <p:cNvPr name="TextBox 4" id="4"/>
            <p:cNvSpPr txBox="true"/>
            <p:nvPr/>
          </p:nvSpPr>
          <p:spPr>
            <a:xfrm rot="0">
              <a:off x="0" y="-66675"/>
              <a:ext cx="8223573" cy="4295775"/>
            </a:xfrm>
            <a:prstGeom prst="rect">
              <a:avLst/>
            </a:prstGeom>
          </p:spPr>
          <p:txBody>
            <a:bodyPr anchor="t" rtlCol="false" tIns="0" lIns="0" bIns="0" rIns="0">
              <a:spAutoFit/>
            </a:bodyPr>
            <a:lstStyle/>
            <a:p>
              <a:pPr algn="l">
                <a:lnSpc>
                  <a:spcPts val="8400"/>
                </a:lnSpc>
              </a:pPr>
              <a:r>
                <a:rPr lang="en-US" b="true" sz="7000">
                  <a:solidFill>
                    <a:srgbClr val="56B3E5"/>
                  </a:solidFill>
                  <a:latin typeface="Poppins Semi-Bold"/>
                  <a:ea typeface="Poppins Semi-Bold"/>
                  <a:cs typeface="Poppins Semi-Bold"/>
                  <a:sym typeface="Poppins Semi-Bold"/>
                </a:rPr>
                <a:t>Sistem yang akan dibangun</a:t>
              </a:r>
            </a:p>
          </p:txBody>
        </p:sp>
      </p:grpSp>
      <p:grpSp>
        <p:nvGrpSpPr>
          <p:cNvPr name="Group 5" id="5"/>
          <p:cNvGrpSpPr/>
          <p:nvPr/>
        </p:nvGrpSpPr>
        <p:grpSpPr>
          <a:xfrm rot="0">
            <a:off x="10005540" y="1483978"/>
            <a:ext cx="6829192" cy="1424355"/>
            <a:chOff x="0" y="0"/>
            <a:chExt cx="9105590" cy="1899141"/>
          </a:xfrm>
        </p:grpSpPr>
        <p:sp>
          <p:nvSpPr>
            <p:cNvPr name="TextBox 6" id="6"/>
            <p:cNvSpPr txBox="true"/>
            <p:nvPr/>
          </p:nvSpPr>
          <p:spPr>
            <a:xfrm rot="0">
              <a:off x="0" y="-28575"/>
              <a:ext cx="9105590" cy="638175"/>
            </a:xfrm>
            <a:prstGeom prst="rect">
              <a:avLst/>
            </a:prstGeom>
          </p:spPr>
          <p:txBody>
            <a:bodyPr anchor="t" rtlCol="false" tIns="0" lIns="0" bIns="0" rIns="0">
              <a:spAutoFit/>
            </a:bodyPr>
            <a:lstStyle/>
            <a:p>
              <a:pPr algn="l" marL="647700" indent="-323850" lvl="1">
                <a:lnSpc>
                  <a:spcPts val="3600"/>
                </a:lnSpc>
                <a:buFont typeface="Arial"/>
                <a:buChar char="•"/>
              </a:pPr>
              <a:r>
                <a:rPr lang="en-US" b="true" sz="3000">
                  <a:solidFill>
                    <a:srgbClr val="FFFFFF"/>
                  </a:solidFill>
                  <a:latin typeface="Poppins Medium"/>
                  <a:ea typeface="Poppins Medium"/>
                  <a:cs typeface="Poppins Medium"/>
                  <a:sym typeface="Poppins Medium"/>
                </a:rPr>
                <a:t>F</a:t>
              </a:r>
              <a:r>
                <a:rPr lang="en-US" b="true" sz="3000">
                  <a:solidFill>
                    <a:srgbClr val="FFFFFF"/>
                  </a:solidFill>
                  <a:latin typeface="Poppins Medium"/>
                  <a:ea typeface="Poppins Medium"/>
                  <a:cs typeface="Poppins Medium"/>
                  <a:sym typeface="Poppins Medium"/>
                </a:rPr>
                <a:t>ACE RECOGNITION</a:t>
              </a:r>
            </a:p>
          </p:txBody>
        </p:sp>
        <p:sp>
          <p:nvSpPr>
            <p:cNvPr name="TextBox 7" id="7"/>
            <p:cNvSpPr txBox="true"/>
            <p:nvPr/>
          </p:nvSpPr>
          <p:spPr>
            <a:xfrm rot="0">
              <a:off x="0" y="748732"/>
              <a:ext cx="9105590" cy="1150408"/>
            </a:xfrm>
            <a:prstGeom prst="rect">
              <a:avLst/>
            </a:prstGeom>
          </p:spPr>
          <p:txBody>
            <a:bodyPr anchor="t" rtlCol="false" tIns="0" lIns="0" bIns="0" rIns="0">
              <a:spAutoFit/>
            </a:bodyPr>
            <a:lstStyle/>
            <a:p>
              <a:pPr algn="l">
                <a:lnSpc>
                  <a:spcPts val="3499"/>
                </a:lnSpc>
              </a:pPr>
              <a:r>
                <a:rPr lang="en-US" sz="2499">
                  <a:solidFill>
                    <a:srgbClr val="FFFFFF"/>
                  </a:solidFill>
                  <a:latin typeface="Poppins Light"/>
                  <a:ea typeface="Poppins Light"/>
                  <a:cs typeface="Poppins Light"/>
                  <a:sym typeface="Poppins Light"/>
                </a:rPr>
                <a:t>M</a:t>
              </a:r>
              <a:r>
                <a:rPr lang="en-US" sz="2499">
                  <a:solidFill>
                    <a:srgbClr val="FFFFFF"/>
                  </a:solidFill>
                  <a:latin typeface="Poppins Light"/>
                  <a:ea typeface="Poppins Light"/>
                  <a:cs typeface="Poppins Light"/>
                  <a:sym typeface="Poppins Light"/>
                </a:rPr>
                <a:t>encocokkan wajah pengemudi dengan database.</a:t>
              </a:r>
            </a:p>
          </p:txBody>
        </p:sp>
      </p:grpSp>
      <p:sp>
        <p:nvSpPr>
          <p:cNvPr name="AutoShape 8" id="8"/>
          <p:cNvSpPr/>
          <p:nvPr/>
        </p:nvSpPr>
        <p:spPr>
          <a:xfrm rot="-5400000">
            <a:off x="5324805" y="5133975"/>
            <a:ext cx="7638389" cy="0"/>
          </a:xfrm>
          <a:prstGeom prst="line">
            <a:avLst/>
          </a:prstGeom>
          <a:ln cap="rnd" w="19050">
            <a:solidFill>
              <a:srgbClr val="10B5BF"/>
            </a:solidFill>
            <a:prstDash val="solid"/>
            <a:headEnd type="none" len="sm" w="sm"/>
            <a:tailEnd type="none" len="sm" w="sm"/>
          </a:ln>
        </p:spPr>
      </p:sp>
      <p:sp>
        <p:nvSpPr>
          <p:cNvPr name="TextBox 9" id="9"/>
          <p:cNvSpPr txBox="true"/>
          <p:nvPr/>
        </p:nvSpPr>
        <p:spPr>
          <a:xfrm rot="0">
            <a:off x="10005540" y="4350042"/>
            <a:ext cx="7253760" cy="485775"/>
          </a:xfrm>
          <a:prstGeom prst="rect">
            <a:avLst/>
          </a:prstGeom>
        </p:spPr>
        <p:txBody>
          <a:bodyPr anchor="t" rtlCol="false" tIns="0" lIns="0" bIns="0" rIns="0">
            <a:spAutoFit/>
          </a:bodyPr>
          <a:lstStyle/>
          <a:p>
            <a:pPr algn="l" marL="647700" indent="-323850" lvl="1">
              <a:lnSpc>
                <a:spcPts val="3600"/>
              </a:lnSpc>
              <a:buFont typeface="Arial"/>
              <a:buChar char="•"/>
            </a:pPr>
            <a:r>
              <a:rPr lang="en-US" b="true" sz="3000">
                <a:solidFill>
                  <a:srgbClr val="FFFFFF"/>
                </a:solidFill>
                <a:latin typeface="Poppins Medium"/>
                <a:ea typeface="Poppins Medium"/>
                <a:cs typeface="Poppins Medium"/>
                <a:sym typeface="Poppins Medium"/>
              </a:rPr>
              <a:t>L</a:t>
            </a:r>
            <a:r>
              <a:rPr lang="en-US" b="true" sz="3000">
                <a:solidFill>
                  <a:srgbClr val="FFFFFF"/>
                </a:solidFill>
                <a:latin typeface="Poppins Medium"/>
                <a:ea typeface="Poppins Medium"/>
                <a:cs typeface="Poppins Medium"/>
                <a:sym typeface="Poppins Medium"/>
              </a:rPr>
              <a:t>ICENSE PLATE RECOGNITION</a:t>
            </a:r>
          </a:p>
        </p:txBody>
      </p:sp>
      <p:sp>
        <p:nvSpPr>
          <p:cNvPr name="TextBox 10" id="10"/>
          <p:cNvSpPr txBox="true"/>
          <p:nvPr/>
        </p:nvSpPr>
        <p:spPr>
          <a:xfrm rot="0">
            <a:off x="10005540" y="5380698"/>
            <a:ext cx="7253760" cy="441325"/>
          </a:xfrm>
          <a:prstGeom prst="rect">
            <a:avLst/>
          </a:prstGeom>
        </p:spPr>
        <p:txBody>
          <a:bodyPr anchor="t" rtlCol="false" tIns="0" lIns="0" bIns="0" rIns="0">
            <a:spAutoFit/>
          </a:bodyPr>
          <a:lstStyle/>
          <a:p>
            <a:pPr algn="l">
              <a:lnSpc>
                <a:spcPts val="3499"/>
              </a:lnSpc>
            </a:pPr>
            <a:r>
              <a:rPr lang="en-US" sz="2499">
                <a:solidFill>
                  <a:srgbClr val="FFFFFF"/>
                </a:solidFill>
                <a:latin typeface="Poppins Light"/>
                <a:ea typeface="Poppins Light"/>
                <a:cs typeface="Poppins Light"/>
                <a:sym typeface="Poppins Light"/>
              </a:rPr>
              <a:t>M</a:t>
            </a:r>
            <a:r>
              <a:rPr lang="en-US" sz="2499">
                <a:solidFill>
                  <a:srgbClr val="FFFFFF"/>
                </a:solidFill>
                <a:latin typeface="Poppins Light"/>
                <a:ea typeface="Poppins Light"/>
                <a:cs typeface="Poppins Light"/>
                <a:sym typeface="Poppins Light"/>
              </a:rPr>
              <a:t>embaca teks nomor polisi dari kamera.</a:t>
            </a:r>
          </a:p>
        </p:txBody>
      </p:sp>
      <p:grpSp>
        <p:nvGrpSpPr>
          <p:cNvPr name="Group 11" id="11"/>
          <p:cNvGrpSpPr/>
          <p:nvPr/>
        </p:nvGrpSpPr>
        <p:grpSpPr>
          <a:xfrm rot="0">
            <a:off x="10005540" y="6974806"/>
            <a:ext cx="6829192" cy="1847265"/>
            <a:chOff x="0" y="0"/>
            <a:chExt cx="9105590" cy="2463021"/>
          </a:xfrm>
        </p:grpSpPr>
        <p:sp>
          <p:nvSpPr>
            <p:cNvPr name="TextBox 12" id="12"/>
            <p:cNvSpPr txBox="true"/>
            <p:nvPr/>
          </p:nvSpPr>
          <p:spPr>
            <a:xfrm rot="0">
              <a:off x="0" y="-38100"/>
              <a:ext cx="9105590" cy="609600"/>
            </a:xfrm>
            <a:prstGeom prst="rect">
              <a:avLst/>
            </a:prstGeom>
          </p:spPr>
          <p:txBody>
            <a:bodyPr anchor="t" rtlCol="false" tIns="0" lIns="0" bIns="0" rIns="0">
              <a:spAutoFit/>
            </a:bodyPr>
            <a:lstStyle/>
            <a:p>
              <a:pPr algn="l" marL="615315" indent="-307658" lvl="1">
                <a:lnSpc>
                  <a:spcPts val="3419"/>
                </a:lnSpc>
                <a:buFont typeface="Arial"/>
                <a:buChar char="•"/>
              </a:pPr>
              <a:r>
                <a:rPr lang="en-US" b="true" sz="2850">
                  <a:solidFill>
                    <a:srgbClr val="FFFFFF"/>
                  </a:solidFill>
                  <a:latin typeface="Poppins Medium"/>
                  <a:ea typeface="Poppins Medium"/>
                  <a:cs typeface="Poppins Medium"/>
                  <a:sym typeface="Poppins Medium"/>
                </a:rPr>
                <a:t>VEHICLE ATTRIBUTE RECOGNITION</a:t>
              </a:r>
            </a:p>
          </p:txBody>
        </p:sp>
        <p:sp>
          <p:nvSpPr>
            <p:cNvPr name="TextBox 13" id="13"/>
            <p:cNvSpPr txBox="true"/>
            <p:nvPr/>
          </p:nvSpPr>
          <p:spPr>
            <a:xfrm rot="0">
              <a:off x="0" y="1312612"/>
              <a:ext cx="9105590" cy="1150408"/>
            </a:xfrm>
            <a:prstGeom prst="rect">
              <a:avLst/>
            </a:prstGeom>
          </p:spPr>
          <p:txBody>
            <a:bodyPr anchor="t" rtlCol="false" tIns="0" lIns="0" bIns="0" rIns="0">
              <a:spAutoFit/>
            </a:bodyPr>
            <a:lstStyle/>
            <a:p>
              <a:pPr algn="l">
                <a:lnSpc>
                  <a:spcPts val="3499"/>
                </a:lnSpc>
              </a:pPr>
              <a:r>
                <a:rPr lang="en-US" sz="2499">
                  <a:solidFill>
                    <a:srgbClr val="FFFFFF"/>
                  </a:solidFill>
                  <a:latin typeface="Poppins Light"/>
                  <a:ea typeface="Poppins Light"/>
                  <a:cs typeface="Poppins Light"/>
                  <a:sym typeface="Poppins Light"/>
                </a:rPr>
                <a:t>Mengidentifikasi warna dan jenis kendaraan</a:t>
              </a:r>
            </a:p>
          </p:txBody>
        </p:sp>
      </p:gr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14971362" y="1793218"/>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grpSp>
        <p:nvGrpSpPr>
          <p:cNvPr name="Group 3" id="3"/>
          <p:cNvGrpSpPr/>
          <p:nvPr/>
        </p:nvGrpSpPr>
        <p:grpSpPr>
          <a:xfrm rot="0">
            <a:off x="9493361" y="1503910"/>
            <a:ext cx="5925473" cy="5098773"/>
            <a:chOff x="0" y="0"/>
            <a:chExt cx="7900630" cy="6798364"/>
          </a:xfrm>
        </p:grpSpPr>
        <p:sp>
          <p:nvSpPr>
            <p:cNvPr name="TextBox 4" id="4"/>
            <p:cNvSpPr txBox="true"/>
            <p:nvPr/>
          </p:nvSpPr>
          <p:spPr>
            <a:xfrm rot="0">
              <a:off x="0" y="6160189"/>
              <a:ext cx="7900630" cy="638175"/>
            </a:xfrm>
            <a:prstGeom prst="rect">
              <a:avLst/>
            </a:prstGeom>
          </p:spPr>
          <p:txBody>
            <a:bodyPr anchor="t" rtlCol="false" tIns="0" lIns="0" bIns="0" rIns="0">
              <a:spAutoFit/>
            </a:bodyPr>
            <a:lstStyle/>
            <a:p>
              <a:pPr algn="l">
                <a:lnSpc>
                  <a:spcPts val="3600"/>
                </a:lnSpc>
              </a:pPr>
            </a:p>
          </p:txBody>
        </p:sp>
        <p:sp>
          <p:nvSpPr>
            <p:cNvPr name="TextBox 5" id="5"/>
            <p:cNvSpPr txBox="true"/>
            <p:nvPr/>
          </p:nvSpPr>
          <p:spPr>
            <a:xfrm rot="0">
              <a:off x="0" y="-66675"/>
              <a:ext cx="7900630" cy="5133975"/>
            </a:xfrm>
            <a:prstGeom prst="rect">
              <a:avLst/>
            </a:prstGeom>
          </p:spPr>
          <p:txBody>
            <a:bodyPr anchor="t" rtlCol="false" tIns="0" lIns="0" bIns="0" rIns="0">
              <a:spAutoFit/>
            </a:bodyPr>
            <a:lstStyle/>
            <a:p>
              <a:pPr algn="l">
                <a:lnSpc>
                  <a:spcPts val="9990"/>
                </a:lnSpc>
              </a:pPr>
              <a:r>
                <a:rPr lang="en-US" sz="8325" b="true">
                  <a:solidFill>
                    <a:srgbClr val="FFFFFF"/>
                  </a:solidFill>
                  <a:latin typeface="Poppins Bold"/>
                  <a:ea typeface="Poppins Bold"/>
                  <a:cs typeface="Poppins Bold"/>
                  <a:sym typeface="Poppins Bold"/>
                </a:rPr>
                <a:t>Contoh</a:t>
              </a:r>
            </a:p>
            <a:p>
              <a:pPr algn="l">
                <a:lnSpc>
                  <a:spcPts val="9990"/>
                </a:lnSpc>
              </a:pPr>
              <a:r>
                <a:rPr lang="en-US" sz="8325" b="true">
                  <a:solidFill>
                    <a:srgbClr val="FFFFFF"/>
                  </a:solidFill>
                  <a:latin typeface="Poppins Bold"/>
                  <a:ea typeface="Poppins Bold"/>
                  <a:cs typeface="Poppins Bold"/>
                  <a:sym typeface="Poppins Bold"/>
                </a:rPr>
                <a:t>Implemen-tasi</a:t>
              </a:r>
            </a:p>
          </p:txBody>
        </p:sp>
      </p:grpSp>
      <p:grpSp>
        <p:nvGrpSpPr>
          <p:cNvPr name="Group 6" id="6"/>
          <p:cNvGrpSpPr/>
          <p:nvPr/>
        </p:nvGrpSpPr>
        <p:grpSpPr>
          <a:xfrm rot="0">
            <a:off x="1811411" y="1714121"/>
            <a:ext cx="5887373" cy="6858757"/>
            <a:chOff x="0" y="0"/>
            <a:chExt cx="7849830" cy="9145010"/>
          </a:xfrm>
        </p:grpSpPr>
        <p:sp>
          <p:nvSpPr>
            <p:cNvPr name="TextBox 7" id="7"/>
            <p:cNvSpPr txBox="true"/>
            <p:nvPr/>
          </p:nvSpPr>
          <p:spPr>
            <a:xfrm rot="0">
              <a:off x="0" y="-76200"/>
              <a:ext cx="7849830" cy="57573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Pasar Raya</a:t>
              </a:r>
            </a:p>
          </p:txBody>
        </p:sp>
        <p:sp>
          <p:nvSpPr>
            <p:cNvPr name="AutoShape 8" id="8"/>
            <p:cNvSpPr/>
            <p:nvPr/>
          </p:nvSpPr>
          <p:spPr>
            <a:xfrm>
              <a:off x="0" y="1111182"/>
              <a:ext cx="7849830" cy="0"/>
            </a:xfrm>
            <a:prstGeom prst="line">
              <a:avLst/>
            </a:prstGeom>
            <a:ln cap="rnd" w="25400">
              <a:solidFill>
                <a:srgbClr val="10B5BF"/>
              </a:solidFill>
              <a:prstDash val="solid"/>
              <a:headEnd type="none" len="sm" w="sm"/>
              <a:tailEnd type="none" len="sm" w="sm"/>
            </a:ln>
          </p:spPr>
        </p:sp>
        <p:sp>
          <p:nvSpPr>
            <p:cNvPr name="TextBox 9" id="9"/>
            <p:cNvSpPr txBox="true"/>
            <p:nvPr/>
          </p:nvSpPr>
          <p:spPr>
            <a:xfrm rot="0">
              <a:off x="0" y="1664622"/>
              <a:ext cx="7849830" cy="533188"/>
            </a:xfrm>
            <a:prstGeom prst="rect">
              <a:avLst/>
            </a:prstGeom>
          </p:spPr>
          <p:txBody>
            <a:bodyPr anchor="t" rtlCol="false" tIns="0" lIns="0" bIns="0" rIns="0">
              <a:spAutoFit/>
            </a:bodyPr>
            <a:lstStyle/>
            <a:p>
              <a:pPr algn="l">
                <a:lnSpc>
                  <a:spcPts val="3290"/>
                </a:lnSpc>
              </a:pPr>
              <a:r>
                <a:rPr lang="en-US" sz="2350">
                  <a:solidFill>
                    <a:srgbClr val="FFFFFF"/>
                  </a:solidFill>
                  <a:latin typeface="Poppins Light"/>
                  <a:ea typeface="Poppins Light"/>
                  <a:cs typeface="Poppins Light"/>
                  <a:sym typeface="Poppins Light"/>
                </a:rPr>
                <a:t>Kampus</a:t>
              </a:r>
            </a:p>
          </p:txBody>
        </p:sp>
        <p:sp>
          <p:nvSpPr>
            <p:cNvPr name="AutoShape 10" id="10"/>
            <p:cNvSpPr/>
            <p:nvPr/>
          </p:nvSpPr>
          <p:spPr>
            <a:xfrm>
              <a:off x="0" y="2839938"/>
              <a:ext cx="7849830" cy="0"/>
            </a:xfrm>
            <a:prstGeom prst="line">
              <a:avLst/>
            </a:prstGeom>
            <a:ln cap="rnd" w="25400">
              <a:solidFill>
                <a:srgbClr val="10B5BF"/>
              </a:solidFill>
              <a:prstDash val="solid"/>
              <a:headEnd type="none" len="sm" w="sm"/>
              <a:tailEnd type="none" len="sm" w="sm"/>
            </a:ln>
          </p:spPr>
        </p:sp>
        <p:sp>
          <p:nvSpPr>
            <p:cNvPr name="TextBox 11" id="11"/>
            <p:cNvSpPr txBox="true"/>
            <p:nvPr/>
          </p:nvSpPr>
          <p:spPr>
            <a:xfrm rot="0">
              <a:off x="0" y="3383853"/>
              <a:ext cx="7849830" cy="57573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Rumah Sakit</a:t>
              </a:r>
            </a:p>
          </p:txBody>
        </p:sp>
        <p:sp>
          <p:nvSpPr>
            <p:cNvPr name="AutoShape 12" id="12"/>
            <p:cNvSpPr/>
            <p:nvPr/>
          </p:nvSpPr>
          <p:spPr>
            <a:xfrm>
              <a:off x="0" y="4571235"/>
              <a:ext cx="7849830" cy="0"/>
            </a:xfrm>
            <a:prstGeom prst="line">
              <a:avLst/>
            </a:prstGeom>
            <a:ln cap="rnd" w="25400">
              <a:solidFill>
                <a:srgbClr val="10B5BF"/>
              </a:solidFill>
              <a:prstDash val="solid"/>
              <a:headEnd type="none" len="sm" w="sm"/>
              <a:tailEnd type="none" len="sm" w="sm"/>
            </a:ln>
          </p:spPr>
        </p:sp>
        <p:sp>
          <p:nvSpPr>
            <p:cNvPr name="TextBox 13" id="13"/>
            <p:cNvSpPr txBox="true"/>
            <p:nvPr/>
          </p:nvSpPr>
          <p:spPr>
            <a:xfrm rot="0">
              <a:off x="0" y="5115150"/>
              <a:ext cx="7849830" cy="57573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Bandara</a:t>
              </a:r>
            </a:p>
          </p:txBody>
        </p:sp>
        <p:sp>
          <p:nvSpPr>
            <p:cNvPr name="AutoShape 14" id="14"/>
            <p:cNvSpPr/>
            <p:nvPr/>
          </p:nvSpPr>
          <p:spPr>
            <a:xfrm>
              <a:off x="0" y="6302531"/>
              <a:ext cx="7849830" cy="0"/>
            </a:xfrm>
            <a:prstGeom prst="line">
              <a:avLst/>
            </a:prstGeom>
            <a:ln cap="rnd" w="25400">
              <a:solidFill>
                <a:srgbClr val="10B5BF"/>
              </a:solidFill>
              <a:prstDash val="solid"/>
              <a:headEnd type="none" len="sm" w="sm"/>
              <a:tailEnd type="none" len="sm" w="sm"/>
            </a:ln>
          </p:spPr>
        </p:sp>
        <p:sp>
          <p:nvSpPr>
            <p:cNvPr name="TextBox 15" id="15"/>
            <p:cNvSpPr txBox="true"/>
            <p:nvPr/>
          </p:nvSpPr>
          <p:spPr>
            <a:xfrm rot="0">
              <a:off x="0" y="6846446"/>
              <a:ext cx="7849830" cy="57573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Perk</a:t>
              </a:r>
              <a:r>
                <a:rPr lang="en-US" sz="2500">
                  <a:solidFill>
                    <a:srgbClr val="FFFFFF"/>
                  </a:solidFill>
                  <a:latin typeface="Poppins Light"/>
                  <a:ea typeface="Poppins Light"/>
                  <a:cs typeface="Poppins Light"/>
                  <a:sym typeface="Poppins Light"/>
                </a:rPr>
                <a:t>antoran modern</a:t>
              </a:r>
            </a:p>
          </p:txBody>
        </p:sp>
        <p:sp>
          <p:nvSpPr>
            <p:cNvPr name="AutoShape 16" id="16"/>
            <p:cNvSpPr/>
            <p:nvPr/>
          </p:nvSpPr>
          <p:spPr>
            <a:xfrm>
              <a:off x="0" y="8033828"/>
              <a:ext cx="7849830" cy="0"/>
            </a:xfrm>
            <a:prstGeom prst="line">
              <a:avLst/>
            </a:prstGeom>
            <a:ln cap="rnd" w="25400">
              <a:solidFill>
                <a:srgbClr val="10B5BF"/>
              </a:solidFill>
              <a:prstDash val="solid"/>
              <a:headEnd type="none" len="sm" w="sm"/>
              <a:tailEnd type="none" len="sm" w="sm"/>
            </a:ln>
          </p:spPr>
        </p:sp>
        <p:sp>
          <p:nvSpPr>
            <p:cNvPr name="TextBox 17" id="17"/>
            <p:cNvSpPr txBox="true"/>
            <p:nvPr/>
          </p:nvSpPr>
          <p:spPr>
            <a:xfrm rot="0">
              <a:off x="0" y="8577743"/>
              <a:ext cx="7849830" cy="57573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Lahan Parkir</a:t>
              </a:r>
            </a:p>
          </p:txBody>
        </p:sp>
      </p:gr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false" flipV="false" rot="0">
            <a:off x="6613130" y="1328132"/>
            <a:ext cx="1901285" cy="6700564"/>
          </a:xfrm>
          <a:custGeom>
            <a:avLst/>
            <a:gdLst/>
            <a:ahLst/>
            <a:cxnLst/>
            <a:rect r="r" b="b" t="t" l="l"/>
            <a:pathLst>
              <a:path h="6700564" w="1901285">
                <a:moveTo>
                  <a:pt x="0" y="0"/>
                </a:moveTo>
                <a:lnTo>
                  <a:pt x="1901285" y="0"/>
                </a:lnTo>
                <a:lnTo>
                  <a:pt x="1901285" y="6700564"/>
                </a:lnTo>
                <a:lnTo>
                  <a:pt x="0" y="6700564"/>
                </a:lnTo>
                <a:lnTo>
                  <a:pt x="0" y="0"/>
                </a:lnTo>
                <a:close/>
              </a:path>
            </a:pathLst>
          </a:custGeom>
          <a:blipFill>
            <a:blip r:embed="rId2"/>
            <a:stretch>
              <a:fillRect l="0" t="0" r="0" b="0"/>
            </a:stretch>
          </a:blipFill>
        </p:spPr>
      </p:sp>
      <p:grpSp>
        <p:nvGrpSpPr>
          <p:cNvPr name="Group 3" id="3"/>
          <p:cNvGrpSpPr/>
          <p:nvPr/>
        </p:nvGrpSpPr>
        <p:grpSpPr>
          <a:xfrm rot="0">
            <a:off x="1638300" y="1694119"/>
            <a:ext cx="5925473" cy="5527398"/>
            <a:chOff x="0" y="0"/>
            <a:chExt cx="7900630" cy="7369864"/>
          </a:xfrm>
        </p:grpSpPr>
        <p:sp>
          <p:nvSpPr>
            <p:cNvPr name="TextBox 4" id="4"/>
            <p:cNvSpPr txBox="true"/>
            <p:nvPr/>
          </p:nvSpPr>
          <p:spPr>
            <a:xfrm rot="0">
              <a:off x="0" y="6731689"/>
              <a:ext cx="7900630" cy="638175"/>
            </a:xfrm>
            <a:prstGeom prst="rect">
              <a:avLst/>
            </a:prstGeom>
          </p:spPr>
          <p:txBody>
            <a:bodyPr anchor="t" rtlCol="false" tIns="0" lIns="0" bIns="0" rIns="0">
              <a:spAutoFit/>
            </a:bodyPr>
            <a:lstStyle/>
            <a:p>
              <a:pPr algn="l">
                <a:lnSpc>
                  <a:spcPts val="3600"/>
                </a:lnSpc>
              </a:pPr>
            </a:p>
          </p:txBody>
        </p:sp>
        <p:sp>
          <p:nvSpPr>
            <p:cNvPr name="TextBox 5" id="5"/>
            <p:cNvSpPr txBox="true"/>
            <p:nvPr/>
          </p:nvSpPr>
          <p:spPr>
            <a:xfrm rot="0">
              <a:off x="0" y="-57150"/>
              <a:ext cx="7900630" cy="5695950"/>
            </a:xfrm>
            <a:prstGeom prst="rect">
              <a:avLst/>
            </a:prstGeom>
          </p:spPr>
          <p:txBody>
            <a:bodyPr anchor="t" rtlCol="false" tIns="0" lIns="0" bIns="0" rIns="0">
              <a:spAutoFit/>
            </a:bodyPr>
            <a:lstStyle/>
            <a:p>
              <a:pPr algn="l">
                <a:lnSpc>
                  <a:spcPts val="8399"/>
                </a:lnSpc>
              </a:pPr>
              <a:r>
                <a:rPr lang="en-US" sz="6999" b="true">
                  <a:solidFill>
                    <a:srgbClr val="FFFFFF"/>
                  </a:solidFill>
                  <a:latin typeface="Poppins Bold"/>
                  <a:ea typeface="Poppins Bold"/>
                  <a:cs typeface="Poppins Bold"/>
                  <a:sym typeface="Poppins Bold"/>
                </a:rPr>
                <a:t>Komponen Hardware yang digunakan</a:t>
              </a:r>
            </a:p>
          </p:txBody>
        </p:sp>
      </p:grpSp>
      <p:grpSp>
        <p:nvGrpSpPr>
          <p:cNvPr name="Group 6" id="6"/>
          <p:cNvGrpSpPr/>
          <p:nvPr/>
        </p:nvGrpSpPr>
        <p:grpSpPr>
          <a:xfrm rot="0">
            <a:off x="10534445" y="2003222"/>
            <a:ext cx="5887373" cy="6025474"/>
            <a:chOff x="0" y="0"/>
            <a:chExt cx="7849830" cy="8033965"/>
          </a:xfrm>
        </p:grpSpPr>
        <p:sp>
          <p:nvSpPr>
            <p:cNvPr name="TextBox 7" id="7"/>
            <p:cNvSpPr txBox="true"/>
            <p:nvPr/>
          </p:nvSpPr>
          <p:spPr>
            <a:xfrm rot="0">
              <a:off x="0" y="-76200"/>
              <a:ext cx="7849830" cy="57573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Kamera</a:t>
              </a:r>
            </a:p>
          </p:txBody>
        </p:sp>
        <p:sp>
          <p:nvSpPr>
            <p:cNvPr name="AutoShape 8" id="8"/>
            <p:cNvSpPr/>
            <p:nvPr/>
          </p:nvSpPr>
          <p:spPr>
            <a:xfrm>
              <a:off x="0" y="1111182"/>
              <a:ext cx="7849830" cy="0"/>
            </a:xfrm>
            <a:prstGeom prst="line">
              <a:avLst/>
            </a:prstGeom>
            <a:ln cap="rnd" w="25400">
              <a:solidFill>
                <a:srgbClr val="10B5BF"/>
              </a:solidFill>
              <a:prstDash val="solid"/>
              <a:headEnd type="none" len="sm" w="sm"/>
              <a:tailEnd type="none" len="sm" w="sm"/>
            </a:ln>
          </p:spPr>
        </p:sp>
        <p:sp>
          <p:nvSpPr>
            <p:cNvPr name="TextBox 9" id="9"/>
            <p:cNvSpPr txBox="true"/>
            <p:nvPr/>
          </p:nvSpPr>
          <p:spPr>
            <a:xfrm rot="0">
              <a:off x="0" y="1664622"/>
              <a:ext cx="7849830" cy="533188"/>
            </a:xfrm>
            <a:prstGeom prst="rect">
              <a:avLst/>
            </a:prstGeom>
          </p:spPr>
          <p:txBody>
            <a:bodyPr anchor="t" rtlCol="false" tIns="0" lIns="0" bIns="0" rIns="0">
              <a:spAutoFit/>
            </a:bodyPr>
            <a:lstStyle/>
            <a:p>
              <a:pPr algn="l">
                <a:lnSpc>
                  <a:spcPts val="3290"/>
                </a:lnSpc>
              </a:pPr>
              <a:r>
                <a:rPr lang="en-US" sz="2350">
                  <a:solidFill>
                    <a:srgbClr val="FFFFFF"/>
                  </a:solidFill>
                  <a:latin typeface="Poppins Light"/>
                  <a:ea typeface="Poppins Light"/>
                  <a:cs typeface="Poppins Light"/>
                  <a:sym typeface="Poppins Light"/>
                </a:rPr>
                <a:t>Single Board Computer(SBC)</a:t>
              </a:r>
            </a:p>
          </p:txBody>
        </p:sp>
        <p:sp>
          <p:nvSpPr>
            <p:cNvPr name="AutoShape 10" id="10"/>
            <p:cNvSpPr/>
            <p:nvPr/>
          </p:nvSpPr>
          <p:spPr>
            <a:xfrm>
              <a:off x="0" y="2839938"/>
              <a:ext cx="7849830" cy="0"/>
            </a:xfrm>
            <a:prstGeom prst="line">
              <a:avLst/>
            </a:prstGeom>
            <a:ln cap="rnd" w="25400">
              <a:solidFill>
                <a:srgbClr val="10B5BF"/>
              </a:solidFill>
              <a:prstDash val="solid"/>
              <a:headEnd type="none" len="sm" w="sm"/>
              <a:tailEnd type="none" len="sm" w="sm"/>
            </a:ln>
          </p:spPr>
        </p:sp>
        <p:sp>
          <p:nvSpPr>
            <p:cNvPr name="TextBox 11" id="11"/>
            <p:cNvSpPr txBox="true"/>
            <p:nvPr/>
          </p:nvSpPr>
          <p:spPr>
            <a:xfrm rot="0">
              <a:off x="0" y="3393378"/>
              <a:ext cx="7849830" cy="1150408"/>
            </a:xfrm>
            <a:prstGeom prst="rect">
              <a:avLst/>
            </a:prstGeom>
          </p:spPr>
          <p:txBody>
            <a:bodyPr anchor="t" rtlCol="false" tIns="0" lIns="0" bIns="0" rIns="0">
              <a:spAutoFit/>
            </a:bodyPr>
            <a:lstStyle/>
            <a:p>
              <a:pPr algn="l">
                <a:lnSpc>
                  <a:spcPts val="3499"/>
                </a:lnSpc>
              </a:pPr>
              <a:r>
                <a:rPr lang="en-US" sz="2499">
                  <a:solidFill>
                    <a:srgbClr val="FFFFFF"/>
                  </a:solidFill>
                  <a:latin typeface="Poppins Light"/>
                  <a:ea typeface="Poppins Light"/>
                  <a:cs typeface="Poppins Light"/>
                  <a:sym typeface="Poppins Light"/>
                </a:rPr>
                <a:t>Kendaraan mainan, sampel wajah, dan nomor polisi sebagai dataset</a:t>
              </a:r>
            </a:p>
          </p:txBody>
        </p:sp>
        <p:sp>
          <p:nvSpPr>
            <p:cNvPr name="AutoShape 12" id="12"/>
            <p:cNvSpPr/>
            <p:nvPr/>
          </p:nvSpPr>
          <p:spPr>
            <a:xfrm>
              <a:off x="0" y="5155435"/>
              <a:ext cx="7849830" cy="0"/>
            </a:xfrm>
            <a:prstGeom prst="line">
              <a:avLst/>
            </a:prstGeom>
            <a:ln cap="rnd" w="25400">
              <a:solidFill>
                <a:srgbClr val="10B5BF"/>
              </a:solidFill>
              <a:prstDash val="solid"/>
              <a:headEnd type="none" len="sm" w="sm"/>
              <a:tailEnd type="none" len="sm" w="sm"/>
            </a:ln>
          </p:spPr>
        </p:sp>
        <p:sp>
          <p:nvSpPr>
            <p:cNvPr name="TextBox 13" id="13"/>
            <p:cNvSpPr txBox="true"/>
            <p:nvPr/>
          </p:nvSpPr>
          <p:spPr>
            <a:xfrm rot="0">
              <a:off x="0" y="5726935"/>
              <a:ext cx="7849830" cy="57573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Sensor Ultrasonic</a:t>
              </a:r>
            </a:p>
          </p:txBody>
        </p:sp>
        <p:sp>
          <p:nvSpPr>
            <p:cNvPr name="AutoShape 14" id="14"/>
            <p:cNvSpPr/>
            <p:nvPr/>
          </p:nvSpPr>
          <p:spPr>
            <a:xfrm>
              <a:off x="0" y="6914317"/>
              <a:ext cx="7849830" cy="0"/>
            </a:xfrm>
            <a:prstGeom prst="line">
              <a:avLst/>
            </a:prstGeom>
            <a:ln cap="rnd" w="25400">
              <a:solidFill>
                <a:srgbClr val="10B5BF"/>
              </a:solidFill>
              <a:prstDash val="solid"/>
              <a:headEnd type="none" len="sm" w="sm"/>
              <a:tailEnd type="none" len="sm" w="sm"/>
            </a:ln>
          </p:spPr>
        </p:sp>
        <p:sp>
          <p:nvSpPr>
            <p:cNvPr name="TextBox 15" id="15"/>
            <p:cNvSpPr txBox="true"/>
            <p:nvPr/>
          </p:nvSpPr>
          <p:spPr>
            <a:xfrm rot="0">
              <a:off x="0" y="7458232"/>
              <a:ext cx="7849830" cy="575733"/>
            </a:xfrm>
            <a:prstGeom prst="rect">
              <a:avLst/>
            </a:prstGeom>
          </p:spPr>
          <p:txBody>
            <a:bodyPr anchor="t" rtlCol="false" tIns="0" lIns="0" bIns="0" rIns="0">
              <a:spAutoFit/>
            </a:bodyPr>
            <a:lstStyle/>
            <a:p>
              <a:pPr algn="l">
                <a:lnSpc>
                  <a:spcPts val="3500"/>
                </a:lnSpc>
              </a:pPr>
              <a:r>
                <a:rPr lang="en-US" sz="2500">
                  <a:solidFill>
                    <a:srgbClr val="FFFFFF"/>
                  </a:solidFill>
                  <a:latin typeface="Poppins Light"/>
                  <a:ea typeface="Poppins Light"/>
                  <a:cs typeface="Poppins Light"/>
                  <a:sym typeface="Poppins Light"/>
                </a:rPr>
                <a:t>dll...</a:t>
              </a:r>
            </a:p>
          </p:txBody>
        </p:sp>
      </p:gr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sp>
        <p:nvSpPr>
          <p:cNvPr name="Freeform 2" id="2"/>
          <p:cNvSpPr/>
          <p:nvPr/>
        </p:nvSpPr>
        <p:spPr>
          <a:xfrm flipH="true" flipV="false" rot="0">
            <a:off x="5119313" y="6994060"/>
            <a:ext cx="4024687" cy="4528480"/>
          </a:xfrm>
          <a:custGeom>
            <a:avLst/>
            <a:gdLst/>
            <a:ahLst/>
            <a:cxnLst/>
            <a:rect r="r" b="b" t="t" l="l"/>
            <a:pathLst>
              <a:path h="4528480" w="4024687">
                <a:moveTo>
                  <a:pt x="4024687" y="0"/>
                </a:moveTo>
                <a:lnTo>
                  <a:pt x="0" y="0"/>
                </a:lnTo>
                <a:lnTo>
                  <a:pt x="0" y="4528480"/>
                </a:lnTo>
                <a:lnTo>
                  <a:pt x="4024687" y="4528480"/>
                </a:lnTo>
                <a:lnTo>
                  <a:pt x="4024687" y="0"/>
                </a:lnTo>
                <a:close/>
              </a:path>
            </a:pathLst>
          </a:custGeom>
          <a:blipFill>
            <a:blip r:embed="rId2"/>
            <a:stretch>
              <a:fillRect l="0" t="0" r="0" b="0"/>
            </a:stretch>
          </a:blipFill>
        </p:spPr>
      </p:sp>
      <p:grpSp>
        <p:nvGrpSpPr>
          <p:cNvPr name="Group 3" id="3"/>
          <p:cNvGrpSpPr/>
          <p:nvPr/>
        </p:nvGrpSpPr>
        <p:grpSpPr>
          <a:xfrm rot="0">
            <a:off x="1752139" y="1522155"/>
            <a:ext cx="5887373" cy="4888109"/>
            <a:chOff x="0" y="0"/>
            <a:chExt cx="7849830" cy="6517479"/>
          </a:xfrm>
        </p:grpSpPr>
        <p:sp>
          <p:nvSpPr>
            <p:cNvPr name="TextBox 4" id="4"/>
            <p:cNvSpPr txBox="true"/>
            <p:nvPr/>
          </p:nvSpPr>
          <p:spPr>
            <a:xfrm rot="0">
              <a:off x="0" y="-47625"/>
              <a:ext cx="7849830" cy="2079625"/>
            </a:xfrm>
            <a:prstGeom prst="rect">
              <a:avLst/>
            </a:prstGeom>
          </p:spPr>
          <p:txBody>
            <a:bodyPr anchor="t" rtlCol="false" tIns="0" lIns="0" bIns="0" rIns="0">
              <a:spAutoFit/>
            </a:bodyPr>
            <a:lstStyle/>
            <a:p>
              <a:pPr algn="l">
                <a:lnSpc>
                  <a:spcPts val="6000"/>
                </a:lnSpc>
              </a:pPr>
              <a:r>
                <a:rPr lang="en-US" sz="5000" b="true">
                  <a:solidFill>
                    <a:srgbClr val="FFFFFF"/>
                  </a:solidFill>
                  <a:latin typeface="Poppins Semi-Bold"/>
                  <a:ea typeface="Poppins Semi-Bold"/>
                  <a:cs typeface="Poppins Semi-Bold"/>
                  <a:sym typeface="Poppins Semi-Bold"/>
                </a:rPr>
                <a:t>Sebelum </a:t>
              </a:r>
            </a:p>
            <a:p>
              <a:pPr algn="l">
                <a:lnSpc>
                  <a:spcPts val="6000"/>
                </a:lnSpc>
              </a:pPr>
              <a:r>
                <a:rPr lang="en-US" sz="5000" b="true">
                  <a:solidFill>
                    <a:srgbClr val="FFFFFF"/>
                  </a:solidFill>
                  <a:latin typeface="Poppins Semi-Bold"/>
                  <a:ea typeface="Poppins Semi-Bold"/>
                  <a:cs typeface="Poppins Semi-Bold"/>
                  <a:sym typeface="Poppins Semi-Bold"/>
                </a:rPr>
                <a:t>ada SPAR X</a:t>
              </a:r>
            </a:p>
          </p:txBody>
        </p:sp>
        <p:sp>
          <p:nvSpPr>
            <p:cNvPr name="TextBox 5" id="5"/>
            <p:cNvSpPr txBox="true"/>
            <p:nvPr/>
          </p:nvSpPr>
          <p:spPr>
            <a:xfrm rot="0">
              <a:off x="0" y="3655746"/>
              <a:ext cx="7849830" cy="2912533"/>
            </a:xfrm>
            <a:prstGeom prst="rect">
              <a:avLst/>
            </a:prstGeom>
          </p:spPr>
          <p:txBody>
            <a:bodyPr anchor="t" rtlCol="false" tIns="0" lIns="0" bIns="0" rIns="0">
              <a:spAutoFit/>
            </a:bodyPr>
            <a:lstStyle/>
            <a:p>
              <a:pPr algn="l" marL="539750" indent="-269875" lvl="1">
                <a:lnSpc>
                  <a:spcPts val="3500"/>
                </a:lnSpc>
                <a:buFont typeface="Arial"/>
                <a:buChar char="•"/>
              </a:pPr>
              <a:r>
                <a:rPr lang="en-US" sz="2500">
                  <a:solidFill>
                    <a:srgbClr val="FFFFFF"/>
                  </a:solidFill>
                  <a:latin typeface="Poppins Light"/>
                  <a:ea typeface="Poppins Light"/>
                  <a:cs typeface="Poppins Light"/>
                  <a:sym typeface="Poppins Light"/>
                </a:rPr>
                <a:t>Pr</a:t>
              </a:r>
              <a:r>
                <a:rPr lang="en-US" sz="2500">
                  <a:solidFill>
                    <a:srgbClr val="FFFFFF"/>
                  </a:solidFill>
                  <a:latin typeface="Poppins Light"/>
                  <a:ea typeface="Poppins Light"/>
                  <a:cs typeface="Poppins Light"/>
                  <a:sym typeface="Poppins Light"/>
                </a:rPr>
                <a:t>oses manual dan lambat hongga antrean panjang</a:t>
              </a:r>
            </a:p>
            <a:p>
              <a:pPr algn="l" marL="539750" indent="-269875" lvl="1">
                <a:lnSpc>
                  <a:spcPts val="3500"/>
                </a:lnSpc>
                <a:buFont typeface="Arial"/>
                <a:buChar char="•"/>
              </a:pPr>
              <a:r>
                <a:rPr lang="en-US" sz="2500">
                  <a:solidFill>
                    <a:srgbClr val="FFFFFF"/>
                  </a:solidFill>
                  <a:latin typeface="Poppins Light"/>
                  <a:ea typeface="Poppins Light"/>
                  <a:cs typeface="Poppins Light"/>
                  <a:sym typeface="Poppins Light"/>
                </a:rPr>
                <a:t>Keamanan rendah dan resiko kehilangan atau kerusakan tiket</a:t>
              </a:r>
            </a:p>
            <a:p>
              <a:pPr algn="l" marL="539750" indent="-269875" lvl="1">
                <a:lnSpc>
                  <a:spcPts val="3500"/>
                </a:lnSpc>
                <a:buFont typeface="Arial"/>
                <a:buChar char="•"/>
              </a:pPr>
              <a:r>
                <a:rPr lang="en-US" sz="2500">
                  <a:solidFill>
                    <a:srgbClr val="FFFFFF"/>
                  </a:solidFill>
                  <a:latin typeface="Poppins Light"/>
                  <a:ea typeface="Poppins Light"/>
                  <a:cs typeface="Poppins Light"/>
                  <a:sym typeface="Poppins Light"/>
                </a:rPr>
                <a:t>Pencatatan data kurang akurat</a:t>
              </a:r>
            </a:p>
          </p:txBody>
        </p:sp>
        <p:sp>
          <p:nvSpPr>
            <p:cNvPr name="AutoShape 6" id="6"/>
            <p:cNvSpPr/>
            <p:nvPr/>
          </p:nvSpPr>
          <p:spPr>
            <a:xfrm>
              <a:off x="0" y="2899753"/>
              <a:ext cx="7849830" cy="0"/>
            </a:xfrm>
            <a:prstGeom prst="line">
              <a:avLst/>
            </a:prstGeom>
            <a:ln cap="rnd" w="25400">
              <a:solidFill>
                <a:srgbClr val="10B5BF"/>
              </a:solidFill>
              <a:prstDash val="solid"/>
              <a:headEnd type="none" len="sm" w="sm"/>
              <a:tailEnd type="none" len="sm" w="sm"/>
            </a:ln>
          </p:spPr>
        </p:sp>
      </p:grpSp>
      <p:grpSp>
        <p:nvGrpSpPr>
          <p:cNvPr name="Group 7" id="7"/>
          <p:cNvGrpSpPr/>
          <p:nvPr/>
        </p:nvGrpSpPr>
        <p:grpSpPr>
          <a:xfrm rot="0">
            <a:off x="10648489" y="1522155"/>
            <a:ext cx="5887373" cy="5798699"/>
            <a:chOff x="0" y="0"/>
            <a:chExt cx="7849830" cy="7731599"/>
          </a:xfrm>
        </p:grpSpPr>
        <p:sp>
          <p:nvSpPr>
            <p:cNvPr name="TextBox 8" id="8"/>
            <p:cNvSpPr txBox="true"/>
            <p:nvPr/>
          </p:nvSpPr>
          <p:spPr>
            <a:xfrm rot="0">
              <a:off x="0" y="-47625"/>
              <a:ext cx="7849830" cy="2079625"/>
            </a:xfrm>
            <a:prstGeom prst="rect">
              <a:avLst/>
            </a:prstGeom>
          </p:spPr>
          <p:txBody>
            <a:bodyPr anchor="t" rtlCol="false" tIns="0" lIns="0" bIns="0" rIns="0">
              <a:spAutoFit/>
            </a:bodyPr>
            <a:lstStyle/>
            <a:p>
              <a:pPr algn="l">
                <a:lnSpc>
                  <a:spcPts val="6000"/>
                </a:lnSpc>
              </a:pPr>
              <a:r>
                <a:rPr lang="en-US" sz="5000" b="true">
                  <a:solidFill>
                    <a:srgbClr val="FFFFFF"/>
                  </a:solidFill>
                  <a:latin typeface="Poppins Semi-Bold"/>
                  <a:ea typeface="Poppins Semi-Bold"/>
                  <a:cs typeface="Poppins Semi-Bold"/>
                  <a:sym typeface="Poppins Semi-Bold"/>
                </a:rPr>
                <a:t>Dengan adanya SPAR X</a:t>
              </a:r>
            </a:p>
          </p:txBody>
        </p:sp>
        <p:sp>
          <p:nvSpPr>
            <p:cNvPr name="TextBox 9" id="9"/>
            <p:cNvSpPr txBox="true"/>
            <p:nvPr/>
          </p:nvSpPr>
          <p:spPr>
            <a:xfrm rot="0">
              <a:off x="0" y="3665271"/>
              <a:ext cx="7849830" cy="3985048"/>
            </a:xfrm>
            <a:prstGeom prst="rect">
              <a:avLst/>
            </a:prstGeom>
          </p:spPr>
          <p:txBody>
            <a:bodyPr anchor="t" rtlCol="false" tIns="0" lIns="0" bIns="0" rIns="0">
              <a:spAutoFit/>
            </a:bodyPr>
            <a:lstStyle/>
            <a:p>
              <a:pPr algn="l" marL="523558" indent="-261779" lvl="1">
                <a:lnSpc>
                  <a:spcPts val="3394"/>
                </a:lnSpc>
                <a:buFont typeface="Arial"/>
                <a:buChar char="•"/>
              </a:pPr>
              <a:r>
                <a:rPr lang="en-US" sz="2425">
                  <a:solidFill>
                    <a:srgbClr val="FFFFFF"/>
                  </a:solidFill>
                  <a:latin typeface="Poppins Light"/>
                  <a:ea typeface="Poppins Light"/>
                  <a:cs typeface="Poppins Light"/>
                  <a:sym typeface="Poppins Light"/>
                </a:rPr>
                <a:t>Pr</a:t>
              </a:r>
              <a:r>
                <a:rPr lang="en-US" sz="2425">
                  <a:solidFill>
                    <a:srgbClr val="FFFFFF"/>
                  </a:solidFill>
                  <a:latin typeface="Poppins Light"/>
                  <a:ea typeface="Poppins Light"/>
                  <a:cs typeface="Poppins Light"/>
                  <a:sym typeface="Poppins Light"/>
                </a:rPr>
                <a:t>oses masuk dan keluar lebih cepat</a:t>
              </a:r>
            </a:p>
            <a:p>
              <a:pPr algn="l" marL="523558" indent="-261779" lvl="1">
                <a:lnSpc>
                  <a:spcPts val="3394"/>
                </a:lnSpc>
                <a:buFont typeface="Arial"/>
                <a:buChar char="•"/>
              </a:pPr>
              <a:r>
                <a:rPr lang="en-US" sz="2425">
                  <a:solidFill>
                    <a:srgbClr val="FFFFFF"/>
                  </a:solidFill>
                  <a:latin typeface="Poppins Light"/>
                  <a:ea typeface="Poppins Light"/>
                  <a:cs typeface="Poppins Light"/>
                  <a:sym typeface="Poppins Light"/>
                </a:rPr>
                <a:t>Keamanan meningkat karena  Identifikasi lebih akurat</a:t>
              </a:r>
            </a:p>
            <a:p>
              <a:pPr algn="l" marL="523558" indent="-261779" lvl="1">
                <a:lnSpc>
                  <a:spcPts val="3394"/>
                </a:lnSpc>
                <a:buFont typeface="Arial"/>
                <a:buChar char="•"/>
              </a:pPr>
              <a:r>
                <a:rPr lang="en-US" sz="2425">
                  <a:solidFill>
                    <a:srgbClr val="FFFFFF"/>
                  </a:solidFill>
                  <a:latin typeface="Poppins Light"/>
                  <a:ea typeface="Poppins Light"/>
                  <a:cs typeface="Poppins Light"/>
                  <a:sym typeface="Poppins Light"/>
                </a:rPr>
                <a:t>Data aktivitas parkir tercatat otomatis dan real-time di database.</a:t>
              </a:r>
            </a:p>
          </p:txBody>
        </p:sp>
        <p:sp>
          <p:nvSpPr>
            <p:cNvPr name="AutoShape 10" id="10"/>
            <p:cNvSpPr/>
            <p:nvPr/>
          </p:nvSpPr>
          <p:spPr>
            <a:xfrm>
              <a:off x="0" y="2899753"/>
              <a:ext cx="7849830" cy="0"/>
            </a:xfrm>
            <a:prstGeom prst="line">
              <a:avLst/>
            </a:prstGeom>
            <a:ln cap="rnd" w="25400">
              <a:solidFill>
                <a:srgbClr val="10B5BF"/>
              </a:solidFill>
              <a:prstDash val="solid"/>
              <a:headEnd type="none" len="sm" w="sm"/>
              <a:tailEnd type="none" len="sm" w="sm"/>
            </a:ln>
          </p:spPr>
        </p:sp>
      </p:gr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56B3E5"/>
        </a:solidFill>
      </p:bgPr>
    </p:bg>
    <p:spTree>
      <p:nvGrpSpPr>
        <p:cNvPr id="1" name=""/>
        <p:cNvGrpSpPr/>
        <p:nvPr/>
      </p:nvGrpSpPr>
      <p:grpSpPr>
        <a:xfrm>
          <a:off x="0" y="0"/>
          <a:ext cx="0" cy="0"/>
          <a:chOff x="0" y="0"/>
          <a:chExt cx="0" cy="0"/>
        </a:xfrm>
      </p:grpSpPr>
      <p:sp>
        <p:nvSpPr>
          <p:cNvPr name="Freeform 2" id="2"/>
          <p:cNvSpPr/>
          <p:nvPr/>
        </p:nvSpPr>
        <p:spPr>
          <a:xfrm flipH="false" flipV="false" rot="0">
            <a:off x="2627719" y="5524500"/>
            <a:ext cx="10907109" cy="4308388"/>
          </a:xfrm>
          <a:custGeom>
            <a:avLst/>
            <a:gdLst/>
            <a:ahLst/>
            <a:cxnLst/>
            <a:rect r="r" b="b" t="t" l="l"/>
            <a:pathLst>
              <a:path h="4308388" w="10907109">
                <a:moveTo>
                  <a:pt x="0" y="0"/>
                </a:moveTo>
                <a:lnTo>
                  <a:pt x="10907108" y="0"/>
                </a:lnTo>
                <a:lnTo>
                  <a:pt x="10907108" y="4308388"/>
                </a:lnTo>
                <a:lnTo>
                  <a:pt x="0" y="4308388"/>
                </a:lnTo>
                <a:lnTo>
                  <a:pt x="0" y="0"/>
                </a:lnTo>
                <a:close/>
              </a:path>
            </a:pathLst>
          </a:custGeom>
          <a:blipFill>
            <a:blip r:embed="rId2"/>
            <a:stretch>
              <a:fillRect l="0" t="0" r="0" b="0"/>
            </a:stretch>
          </a:blipFill>
        </p:spPr>
      </p:sp>
      <p:sp>
        <p:nvSpPr>
          <p:cNvPr name="Freeform 3" id="3"/>
          <p:cNvSpPr/>
          <p:nvPr/>
        </p:nvSpPr>
        <p:spPr>
          <a:xfrm flipH="false" flipV="false" rot="0">
            <a:off x="2627719" y="1396193"/>
            <a:ext cx="10976228" cy="2802774"/>
          </a:xfrm>
          <a:custGeom>
            <a:avLst/>
            <a:gdLst/>
            <a:ahLst/>
            <a:cxnLst/>
            <a:rect r="r" b="b" t="t" l="l"/>
            <a:pathLst>
              <a:path h="2802774" w="10976228">
                <a:moveTo>
                  <a:pt x="0" y="0"/>
                </a:moveTo>
                <a:lnTo>
                  <a:pt x="10976227" y="0"/>
                </a:lnTo>
                <a:lnTo>
                  <a:pt x="10976227" y="2802774"/>
                </a:lnTo>
                <a:lnTo>
                  <a:pt x="0" y="2802774"/>
                </a:lnTo>
                <a:lnTo>
                  <a:pt x="0" y="0"/>
                </a:lnTo>
                <a:close/>
              </a:path>
            </a:pathLst>
          </a:custGeom>
          <a:blipFill>
            <a:blip r:embed="rId3"/>
            <a:stretch>
              <a:fillRect l="0" t="0" r="0" b="0"/>
            </a:stretch>
          </a:blipFill>
        </p:spPr>
      </p:sp>
      <p:sp>
        <p:nvSpPr>
          <p:cNvPr name="TextBox 4" id="4"/>
          <p:cNvSpPr txBox="true"/>
          <p:nvPr/>
        </p:nvSpPr>
        <p:spPr>
          <a:xfrm rot="-5400000">
            <a:off x="-1350558" y="4581524"/>
            <a:ext cx="4691839" cy="1123950"/>
          </a:xfrm>
          <a:prstGeom prst="rect">
            <a:avLst/>
          </a:prstGeom>
        </p:spPr>
        <p:txBody>
          <a:bodyPr anchor="t" rtlCol="false" tIns="0" lIns="0" bIns="0" rIns="0">
            <a:spAutoFit/>
          </a:bodyPr>
          <a:lstStyle/>
          <a:p>
            <a:pPr algn="l">
              <a:lnSpc>
                <a:spcPts val="8400"/>
              </a:lnSpc>
            </a:pPr>
            <a:r>
              <a:rPr lang="en-US" b="true" sz="7000">
                <a:solidFill>
                  <a:srgbClr val="101010"/>
                </a:solidFill>
                <a:latin typeface="Poppins Semi-Bold"/>
                <a:ea typeface="Poppins Semi-Bold"/>
                <a:cs typeface="Poppins Semi-Bold"/>
                <a:sym typeface="Poppins Semi-Bold"/>
              </a:rPr>
              <a:t>Flowchart</a:t>
            </a:r>
          </a:p>
        </p:txBody>
      </p:sp>
      <p:sp>
        <p:nvSpPr>
          <p:cNvPr name="TextBox 5" id="5"/>
          <p:cNvSpPr txBox="true"/>
          <p:nvPr/>
        </p:nvSpPr>
        <p:spPr>
          <a:xfrm rot="0">
            <a:off x="2131983" y="219075"/>
            <a:ext cx="6732478" cy="809625"/>
          </a:xfrm>
          <a:prstGeom prst="rect">
            <a:avLst/>
          </a:prstGeom>
        </p:spPr>
        <p:txBody>
          <a:bodyPr anchor="t" rtlCol="false" tIns="0" lIns="0" bIns="0" rIns="0">
            <a:spAutoFit/>
          </a:bodyPr>
          <a:lstStyle/>
          <a:p>
            <a:pPr algn="l" marL="1079501" indent="-539750" lvl="1">
              <a:lnSpc>
                <a:spcPts val="6000"/>
              </a:lnSpc>
              <a:buFont typeface="Arial"/>
              <a:buChar char="•"/>
            </a:pPr>
            <a:r>
              <a:rPr lang="en-US" b="true" sz="5000">
                <a:solidFill>
                  <a:srgbClr val="101010"/>
                </a:solidFill>
                <a:latin typeface="Poppins Semi-Bold"/>
                <a:ea typeface="Poppins Semi-Bold"/>
                <a:cs typeface="Poppins Semi-Bold"/>
                <a:sym typeface="Poppins Semi-Bold"/>
              </a:rPr>
              <a:t>Flowchart Masuk</a:t>
            </a:r>
          </a:p>
        </p:txBody>
      </p:sp>
      <p:sp>
        <p:nvSpPr>
          <p:cNvPr name="TextBox 6" id="6"/>
          <p:cNvSpPr txBox="true"/>
          <p:nvPr/>
        </p:nvSpPr>
        <p:spPr>
          <a:xfrm rot="0">
            <a:off x="2131983" y="4714875"/>
            <a:ext cx="6732478" cy="809625"/>
          </a:xfrm>
          <a:prstGeom prst="rect">
            <a:avLst/>
          </a:prstGeom>
        </p:spPr>
        <p:txBody>
          <a:bodyPr anchor="t" rtlCol="false" tIns="0" lIns="0" bIns="0" rIns="0">
            <a:spAutoFit/>
          </a:bodyPr>
          <a:lstStyle/>
          <a:p>
            <a:pPr algn="l" marL="1079501" indent="-539750" lvl="1">
              <a:lnSpc>
                <a:spcPts val="6000"/>
              </a:lnSpc>
              <a:buFont typeface="Arial"/>
              <a:buChar char="•"/>
            </a:pPr>
            <a:r>
              <a:rPr lang="en-US" b="true" sz="5000">
                <a:solidFill>
                  <a:srgbClr val="101010"/>
                </a:solidFill>
                <a:latin typeface="Poppins Semi-Bold"/>
                <a:ea typeface="Poppins Semi-Bold"/>
                <a:cs typeface="Poppins Semi-Bold"/>
                <a:sym typeface="Poppins Semi-Bold"/>
              </a:rPr>
              <a:t>Flowchart Keluar</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DAG5wVgwsf4</dc:identifier>
  <dcterms:modified xsi:type="dcterms:W3CDTF">2011-08-01T06:04:30Z</dcterms:modified>
  <cp:revision>1</cp:revision>
  <dc:title>Kelompok 5 PCD</dc:title>
</cp:coreProperties>
</file>

<file path=docProps/thumbnail.jpeg>
</file>